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4" r:id="rId4"/>
    <p:sldId id="261" r:id="rId5"/>
    <p:sldId id="262" r:id="rId6"/>
    <p:sldId id="263" r:id="rId7"/>
    <p:sldId id="264" r:id="rId8"/>
    <p:sldId id="267" r:id="rId9"/>
    <p:sldId id="268" r:id="rId10"/>
    <p:sldId id="271" r:id="rId11"/>
    <p:sldId id="269" r:id="rId12"/>
    <p:sldId id="270" r:id="rId13"/>
    <p:sldId id="275" r:id="rId14"/>
    <p:sldId id="276" r:id="rId15"/>
    <p:sldId id="277" r:id="rId16"/>
    <p:sldId id="278" r:id="rId17"/>
    <p:sldId id="279" r:id="rId18"/>
    <p:sldId id="280" r:id="rId19"/>
    <p:sldId id="28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4660"/>
  </p:normalViewPr>
  <p:slideViewPr>
    <p:cSldViewPr>
      <p:cViewPr varScale="1">
        <p:scale>
          <a:sx n="46" d="100"/>
          <a:sy n="46" d="100"/>
        </p:scale>
        <p:origin x="-1349"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0286178-D081-424A-84FF-8192A08C93ED}"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286178-D081-424A-84FF-8192A08C93E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286178-D081-424A-84FF-8192A08C93E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0286178-D081-424A-84FF-8192A08C93ED}"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70286178-D081-424A-84FF-8192A08C93E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286178-D081-424A-84FF-8192A08C93ED}"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0286178-D081-424A-84FF-8192A08C93ED}"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0286178-D081-424A-84FF-8192A08C93E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0286178-D081-424A-84FF-8192A08C93E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0286178-D081-424A-84FF-8192A08C93ED}"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6077818-341B-4FA6-B47A-7C9863C7F0C1}" type="datetimeFigureOut">
              <a:rPr lang="en-US" smtClean="0"/>
              <a:pPr/>
              <a:t>10/28/2014</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70286178-D081-424A-84FF-8192A08C93ED}"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6077818-341B-4FA6-B47A-7C9863C7F0C1}" type="datetimeFigureOut">
              <a:rPr lang="en-US" smtClean="0"/>
              <a:pPr/>
              <a:t>10/28/2014</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0286178-D081-424A-84FF-8192A08C93E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en-US" dirty="0" smtClean="0"/>
              <a:t>Accreditation and Proficiency Testing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Proficiency Test</a:t>
            </a:r>
            <a:endParaRPr lang="en-US" dirty="0"/>
          </a:p>
        </p:txBody>
      </p:sp>
      <p:sp>
        <p:nvSpPr>
          <p:cNvPr id="3" name="Content Placeholder 2"/>
          <p:cNvSpPr>
            <a:spLocks noGrp="1"/>
          </p:cNvSpPr>
          <p:nvPr>
            <p:ph sz="quarter" idx="1"/>
          </p:nvPr>
        </p:nvSpPr>
        <p:spPr/>
        <p:txBody>
          <a:bodyPr>
            <a:normAutofit/>
          </a:bodyPr>
          <a:lstStyle/>
          <a:p>
            <a:r>
              <a:rPr lang="en-US" dirty="0" smtClean="0"/>
              <a:t>Open or Declared </a:t>
            </a:r>
          </a:p>
          <a:p>
            <a:pPr lvl="1"/>
            <a:r>
              <a:rPr lang="en-US" dirty="0" smtClean="0"/>
              <a:t>In which participants know they are being tested</a:t>
            </a:r>
          </a:p>
          <a:p>
            <a:r>
              <a:rPr lang="en-US" dirty="0" smtClean="0"/>
              <a:t>Blind</a:t>
            </a:r>
          </a:p>
          <a:p>
            <a:pPr lvl="1"/>
            <a:r>
              <a:rPr lang="en-US" dirty="0" smtClean="0"/>
              <a:t>In which participants do not know they are being tested</a:t>
            </a:r>
          </a:p>
          <a:p>
            <a:r>
              <a:rPr lang="en-US" dirty="0" smtClean="0"/>
              <a:t>Re-examination testing</a:t>
            </a:r>
          </a:p>
          <a:p>
            <a:pPr lvl="1"/>
            <a:r>
              <a:rPr lang="en-US" dirty="0" smtClean="0"/>
              <a:t>In which a practitioner’s completed prior casework is randomly selected for reanalysis</a:t>
            </a:r>
          </a:p>
          <a:p>
            <a:r>
              <a:rPr lang="en-US" dirty="0" smtClean="0"/>
              <a:t>Alternate approach</a:t>
            </a:r>
          </a:p>
          <a:p>
            <a:pPr lvl="1"/>
            <a:r>
              <a:rPr lang="en-US" dirty="0" smtClean="0"/>
              <a:t>Evaluation through observation, case presentation, and/or peer review</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Current Status</a:t>
            </a:r>
            <a:endParaRPr lang="en-US" dirty="0"/>
          </a:p>
        </p:txBody>
      </p:sp>
      <p:sp>
        <p:nvSpPr>
          <p:cNvPr id="3" name="Content Placeholder 2"/>
          <p:cNvSpPr>
            <a:spLocks noGrp="1"/>
          </p:cNvSpPr>
          <p:nvPr>
            <p:ph sz="quarter" idx="1"/>
          </p:nvPr>
        </p:nvSpPr>
        <p:spPr/>
        <p:txBody>
          <a:bodyPr/>
          <a:lstStyle/>
          <a:p>
            <a:r>
              <a:rPr lang="en-US" dirty="0" smtClean="0"/>
              <a:t>Initial surveys of the community have identified:</a:t>
            </a:r>
          </a:p>
          <a:p>
            <a:pPr lvl="1"/>
            <a:r>
              <a:rPr lang="en-US" dirty="0" smtClean="0"/>
              <a:t>2 accreditation programs to ISO/IEC 17043</a:t>
            </a:r>
          </a:p>
          <a:p>
            <a:pPr lvl="1"/>
            <a:r>
              <a:rPr lang="en-US" dirty="0" smtClean="0"/>
              <a:t>1 recognition program </a:t>
            </a:r>
          </a:p>
          <a:p>
            <a:pPr lvl="1"/>
            <a:r>
              <a:rPr lang="en-US" dirty="0" smtClean="0"/>
              <a:t>19 proficiency test providers</a:t>
            </a:r>
          </a:p>
          <a:p>
            <a:pPr lvl="2"/>
            <a:r>
              <a:rPr lang="en-US" dirty="0" smtClean="0"/>
              <a:t>12 recognized</a:t>
            </a:r>
          </a:p>
          <a:p>
            <a:pPr lvl="2"/>
            <a:r>
              <a:rPr lang="en-US" dirty="0" smtClean="0"/>
              <a:t>7 accredited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Proficiency Testing Challenges</a:t>
            </a:r>
            <a:endParaRPr lang="en-US" dirty="0"/>
          </a:p>
        </p:txBody>
      </p:sp>
      <p:sp>
        <p:nvSpPr>
          <p:cNvPr id="3" name="Content Placeholder 2"/>
          <p:cNvSpPr>
            <a:spLocks noGrp="1"/>
          </p:cNvSpPr>
          <p:nvPr>
            <p:ph sz="quarter" idx="1"/>
          </p:nvPr>
        </p:nvSpPr>
        <p:spPr/>
        <p:txBody>
          <a:bodyPr/>
          <a:lstStyle/>
          <a:p>
            <a:r>
              <a:rPr lang="en-US" dirty="0" smtClean="0"/>
              <a:t>The sample created as part of the proficiency test may not yield the expected result</a:t>
            </a:r>
          </a:p>
          <a:p>
            <a:r>
              <a:rPr lang="en-US" dirty="0" smtClean="0"/>
              <a:t>The test can become predictable when the same test format is used in each case </a:t>
            </a:r>
          </a:p>
          <a:p>
            <a:r>
              <a:rPr lang="en-US" dirty="0" smtClean="0"/>
              <a:t>The test may not be consistent with the methodology currently in practice</a:t>
            </a:r>
          </a:p>
          <a:p>
            <a:r>
              <a:rPr lang="en-US" dirty="0" smtClean="0"/>
              <a:t>The test does not accurately simulate case work conditions</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Policy recommendation – universal accreditation</a:t>
            </a:r>
            <a:endParaRPr lang="en-US" dirty="0"/>
          </a:p>
        </p:txBody>
      </p:sp>
      <p:sp>
        <p:nvSpPr>
          <p:cNvPr id="8" name="Text Placeholder 7"/>
          <p:cNvSpPr>
            <a:spLocks noGrp="1"/>
          </p:cNvSpPr>
          <p:nvPr>
            <p:ph type="body" idx="1"/>
          </p:nvPr>
        </p:nvSpPr>
        <p:spPr/>
        <p:txBody>
          <a:bodyPr/>
          <a:lstStyle/>
          <a:p>
            <a:r>
              <a:rPr lang="en-US" dirty="0" smtClean="0"/>
              <a:t>Marvin Schechter – Sub-Group Chair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Recommendation</a:t>
            </a:r>
            <a:endParaRPr lang="en-US" dirty="0"/>
          </a:p>
        </p:txBody>
      </p:sp>
      <p:sp>
        <p:nvSpPr>
          <p:cNvPr id="3" name="Content Placeholder 2"/>
          <p:cNvSpPr>
            <a:spLocks noGrp="1"/>
          </p:cNvSpPr>
          <p:nvPr>
            <p:ph sz="quarter" idx="1"/>
          </p:nvPr>
        </p:nvSpPr>
        <p:spPr/>
        <p:txBody>
          <a:bodyPr/>
          <a:lstStyle/>
          <a:p>
            <a:r>
              <a:rPr lang="en-US" dirty="0" smtClean="0"/>
              <a:t>It is recommended that all Forensic Science Service Providers (FSSP) should become accredited.</a:t>
            </a:r>
          </a:p>
          <a:p>
            <a:endParaRPr lang="en-US" dirty="0" smtClean="0"/>
          </a:p>
          <a:p>
            <a:endParaRPr lang="en-US" dirty="0" smtClean="0"/>
          </a:p>
          <a:p>
            <a:r>
              <a:rPr lang="en-US" dirty="0" smtClean="0"/>
              <a:t>To achieve universal accreditation the Commission recommends that the Attorney General take action to promote and enforce universal accreditation.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Implementation Strategy</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Attorney General shall direct all DOJ FSSP’s to maintain their accreditation and those operations such as digital FSSP’s that are not yet accredited shall prepare and apply for accreditation within five years.</a:t>
            </a:r>
          </a:p>
          <a:p>
            <a:r>
              <a:rPr lang="en-US" dirty="0" smtClean="0"/>
              <a:t>Accreditation shall be to internationally recognized standards (at a minimum ISO/IEC ISO/IEC 17025, General Requirements for the Competence of Testing and Calibration Laboratories, ISO/IEC 17020, General Criteria for the Operation of Various Types of Bodies Performing Inspection and, ISO/IEC 15189, Medical laboratories - Particular Requirements for Quality and Competence) including all appropriate supplemental standards.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Implementation Strategy</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Attorney General shall require that DOJ grant funding provided to all FSSPs shall only be granted to those who are accredited or are in the process of achieving accreditation. Further in the future any DOJ funding shall include a special condition requiring that the FSSP entity be accredited.</a:t>
            </a:r>
          </a:p>
          <a:p>
            <a:r>
              <a:rPr lang="en-US" dirty="0" smtClean="0"/>
              <a:t>The Attorney General shall require that all federal prosecutions rely on forensic analyses conducted by accredited forensic science service providers after January 2020.</a:t>
            </a:r>
          </a:p>
          <a:p>
            <a:r>
              <a:rPr lang="en-US" dirty="0" smtClean="0"/>
              <a:t>The Attorney General should encourage by any means possible the universal accreditation of all FSSP’s with an appropriate enforcement mechanism.</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of Public Comments</a:t>
            </a:r>
            <a:endParaRPr lang="en-US" dirty="0"/>
          </a:p>
        </p:txBody>
      </p:sp>
      <p:sp>
        <p:nvSpPr>
          <p:cNvPr id="3" name="Content Placeholder 2"/>
          <p:cNvSpPr>
            <a:spLocks noGrp="1"/>
          </p:cNvSpPr>
          <p:nvPr>
            <p:ph sz="quarter" idx="1"/>
          </p:nvPr>
        </p:nvSpPr>
        <p:spPr/>
        <p:txBody>
          <a:bodyPr/>
          <a:lstStyle/>
          <a:p>
            <a:r>
              <a:rPr lang="en-US" dirty="0" smtClean="0"/>
              <a:t>Forensic science service providers are part of a diverse community.  It includes but is not limited to, public laboratories and forensic units; medical examiner and coroner offices; and other providers such as private laboratories, individual practitioners and academicians.</a:t>
            </a:r>
          </a:p>
          <a:p>
            <a:r>
              <a:rPr lang="en-US" dirty="0" smtClean="0"/>
              <a:t> “Providers </a:t>
            </a:r>
            <a:r>
              <a:rPr lang="en-US" dirty="0"/>
              <a:t>that render opinions based only on the review of data from examinations conducted by other entities should not be impacted by this recommendation</a:t>
            </a:r>
            <a:r>
              <a:rPr lang="en-US" dirty="0" smtClean="0"/>
              <a:t>.”</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of Public Comments</a:t>
            </a:r>
            <a:endParaRPr lang="en-US" dirty="0"/>
          </a:p>
        </p:txBody>
      </p:sp>
      <p:sp>
        <p:nvSpPr>
          <p:cNvPr id="3" name="Content Placeholder 2"/>
          <p:cNvSpPr>
            <a:spLocks noGrp="1"/>
          </p:cNvSpPr>
          <p:nvPr>
            <p:ph sz="quarter" idx="1"/>
          </p:nvPr>
        </p:nvSpPr>
        <p:spPr/>
        <p:txBody>
          <a:bodyPr/>
          <a:lstStyle/>
          <a:p>
            <a:r>
              <a:rPr lang="en-US" dirty="0" smtClean="0"/>
              <a:t>Accreditation shall be to internationally recognized standards … including all appropriate supplemental standards.</a:t>
            </a:r>
          </a:p>
          <a:p>
            <a:r>
              <a:rPr lang="en-US" dirty="0" smtClean="0"/>
              <a:t>“Accreditation bodies shall submit to and be in compliance with ISO/IEC 17011 and be a signatory to the International Laboratory Accreditation Cooperation (ILAC) Mutual Recognition Agreement (MRA)” </a:t>
            </a:r>
          </a:p>
          <a:p>
            <a:pPr lvl="1"/>
            <a:r>
              <a:rPr lang="en-US" dirty="0" smtClean="0"/>
              <a:t>Sunset date – January 2020</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of Public Comments</a:t>
            </a:r>
            <a:endParaRPr lang="en-US" dirty="0"/>
          </a:p>
        </p:txBody>
      </p:sp>
      <p:sp>
        <p:nvSpPr>
          <p:cNvPr id="3" name="Content Placeholder 2"/>
          <p:cNvSpPr>
            <a:spLocks noGrp="1"/>
          </p:cNvSpPr>
          <p:nvPr>
            <p:ph sz="quarter" idx="1"/>
          </p:nvPr>
        </p:nvSpPr>
        <p:spPr/>
        <p:txBody>
          <a:bodyPr/>
          <a:lstStyle/>
          <a:p>
            <a:r>
              <a:rPr lang="en-US" dirty="0" smtClean="0"/>
              <a:t>To improve the standardization of forensic science all entities performing forensic science, even on a part-time basis, must be included in universal accreditation.</a:t>
            </a:r>
          </a:p>
          <a:p>
            <a:r>
              <a:rPr lang="en-US" dirty="0" smtClean="0"/>
              <a:t>Add “performing forensic science </a:t>
            </a:r>
            <a:r>
              <a:rPr lang="en-US" u="sng" dirty="0" smtClean="0">
                <a:solidFill>
                  <a:srgbClr val="FF0000"/>
                </a:solidFill>
              </a:rPr>
              <a:t>testing</a:t>
            </a:r>
            <a:r>
              <a:rPr lang="en-US" dirty="0" smtClean="0"/>
              <a: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APT Subcommittee</a:t>
            </a:r>
            <a:endParaRPr lang="en-US" dirty="0"/>
          </a:p>
        </p:txBody>
      </p:sp>
      <p:sp>
        <p:nvSpPr>
          <p:cNvPr id="5" name="Text Placeholder 4"/>
          <p:cNvSpPr>
            <a:spLocks noGrp="1"/>
          </p:cNvSpPr>
          <p:nvPr>
            <p:ph type="body" idx="1"/>
          </p:nvPr>
        </p:nvSpPr>
        <p:spPr/>
        <p:txBody>
          <a:bodyPr/>
          <a:lstStyle/>
          <a:p>
            <a:r>
              <a:rPr lang="en-US" dirty="0" smtClean="0"/>
              <a:t>Membership</a:t>
            </a:r>
            <a:endParaRPr lang="en-US" dirty="0"/>
          </a:p>
        </p:txBody>
      </p:sp>
      <p:sp>
        <p:nvSpPr>
          <p:cNvPr id="7" name="Text Placeholder 6"/>
          <p:cNvSpPr>
            <a:spLocks noGrp="1"/>
          </p:cNvSpPr>
          <p:nvPr>
            <p:ph type="body" sz="half" idx="3"/>
          </p:nvPr>
        </p:nvSpPr>
        <p:spPr/>
        <p:txBody>
          <a:bodyPr/>
          <a:lstStyle/>
          <a:p>
            <a:r>
              <a:rPr lang="en-US" dirty="0" smtClean="0"/>
              <a:t>Meeting Activities</a:t>
            </a:r>
            <a:endParaRPr lang="en-US" dirty="0"/>
          </a:p>
        </p:txBody>
      </p:sp>
      <p:sp>
        <p:nvSpPr>
          <p:cNvPr id="6" name="Content Placeholder 5"/>
          <p:cNvSpPr>
            <a:spLocks noGrp="1"/>
          </p:cNvSpPr>
          <p:nvPr>
            <p:ph sz="half" idx="2"/>
          </p:nvPr>
        </p:nvSpPr>
        <p:spPr/>
        <p:txBody>
          <a:bodyPr/>
          <a:lstStyle/>
          <a:p>
            <a:r>
              <a:rPr lang="en-US" dirty="0" smtClean="0"/>
              <a:t>21 members, 15 non-Commissioners</a:t>
            </a:r>
          </a:p>
          <a:p>
            <a:r>
              <a:rPr lang="en-US" dirty="0" smtClean="0"/>
              <a:t>Representation:</a:t>
            </a:r>
          </a:p>
          <a:p>
            <a:pPr lvl="1"/>
            <a:r>
              <a:rPr lang="en-US" dirty="0" smtClean="0"/>
              <a:t>Accreditation bodies</a:t>
            </a:r>
          </a:p>
          <a:p>
            <a:pPr lvl="1"/>
            <a:r>
              <a:rPr lang="en-US" dirty="0" smtClean="0"/>
              <a:t>State and Local laboratories</a:t>
            </a:r>
          </a:p>
          <a:p>
            <a:pPr lvl="1"/>
            <a:r>
              <a:rPr lang="en-US" dirty="0" smtClean="0"/>
              <a:t>Private attorneys</a:t>
            </a:r>
          </a:p>
          <a:p>
            <a:pPr lvl="1"/>
            <a:r>
              <a:rPr lang="en-US" dirty="0" smtClean="0"/>
              <a:t>Federal laboratories</a:t>
            </a:r>
          </a:p>
          <a:p>
            <a:pPr lvl="1"/>
            <a:r>
              <a:rPr lang="en-US" dirty="0" smtClean="0"/>
              <a:t>Clinical laboratories</a:t>
            </a:r>
          </a:p>
          <a:p>
            <a:endParaRPr lang="en-US" dirty="0"/>
          </a:p>
        </p:txBody>
      </p:sp>
      <p:sp>
        <p:nvSpPr>
          <p:cNvPr id="8" name="Content Placeholder 7"/>
          <p:cNvSpPr>
            <a:spLocks noGrp="1"/>
          </p:cNvSpPr>
          <p:nvPr>
            <p:ph sz="half" idx="4"/>
          </p:nvPr>
        </p:nvSpPr>
        <p:spPr/>
        <p:txBody>
          <a:bodyPr/>
          <a:lstStyle/>
          <a:p>
            <a:r>
              <a:rPr lang="en-US" dirty="0" smtClean="0"/>
              <a:t>Since the last Commission Meeting</a:t>
            </a:r>
          </a:p>
          <a:p>
            <a:r>
              <a:rPr lang="en-US" dirty="0" smtClean="0"/>
              <a:t>In-Person Meeting in September</a:t>
            </a:r>
          </a:p>
          <a:p>
            <a:r>
              <a:rPr lang="en-US" dirty="0" smtClean="0"/>
              <a:t>Teleconference in October</a:t>
            </a:r>
          </a:p>
          <a:p>
            <a:r>
              <a:rPr lang="en-US" dirty="0" smtClean="0"/>
              <a:t>Confluence Document Site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APT Priorities</a:t>
            </a:r>
            <a:endParaRPr lang="en-US" dirty="0"/>
          </a:p>
        </p:txBody>
      </p:sp>
      <p:sp>
        <p:nvSpPr>
          <p:cNvPr id="8" name="Content Placeholder 7"/>
          <p:cNvSpPr>
            <a:spLocks noGrp="1"/>
          </p:cNvSpPr>
          <p:nvPr>
            <p:ph sz="quarter" idx="1"/>
          </p:nvPr>
        </p:nvSpPr>
        <p:spPr/>
        <p:txBody>
          <a:bodyPr/>
          <a:lstStyle/>
          <a:p>
            <a:r>
              <a:rPr lang="en-US" dirty="0" smtClean="0"/>
              <a:t>Current</a:t>
            </a:r>
          </a:p>
          <a:p>
            <a:pPr lvl="1"/>
            <a:r>
              <a:rPr lang="en-US" dirty="0" smtClean="0"/>
              <a:t>Views Document - Critical Steps to Accreditation</a:t>
            </a:r>
          </a:p>
          <a:p>
            <a:pPr lvl="1"/>
            <a:r>
              <a:rPr lang="en-US" dirty="0" smtClean="0"/>
              <a:t>Views Document  - Proficiency Testing</a:t>
            </a:r>
          </a:p>
          <a:p>
            <a:pPr lvl="1"/>
            <a:r>
              <a:rPr lang="en-US" dirty="0" smtClean="0"/>
              <a:t>Policy Recommendation – Universal Accreditation</a:t>
            </a:r>
          </a:p>
          <a:p>
            <a:pPr lvl="1">
              <a:buNone/>
            </a:pPr>
            <a:endParaRPr lang="en-US" dirty="0" smtClean="0"/>
          </a:p>
          <a:p>
            <a:r>
              <a:rPr lang="en-US" dirty="0" smtClean="0"/>
              <a:t>Future</a:t>
            </a:r>
          </a:p>
          <a:p>
            <a:pPr lvl="1"/>
            <a:r>
              <a:rPr lang="en-US" dirty="0" smtClean="0"/>
              <a:t>Accreditation Standards</a:t>
            </a:r>
          </a:p>
          <a:p>
            <a:pPr lvl="1"/>
            <a:r>
              <a:rPr lang="en-US" dirty="0" smtClean="0"/>
              <a:t>Enforcement and Oversight Options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Critical steps to accreditation</a:t>
            </a:r>
            <a:endParaRPr lang="en-US" dirty="0"/>
          </a:p>
        </p:txBody>
      </p:sp>
      <p:sp>
        <p:nvSpPr>
          <p:cNvPr id="5" name="Text Placeholder 4"/>
          <p:cNvSpPr>
            <a:spLocks noGrp="1"/>
          </p:cNvSpPr>
          <p:nvPr>
            <p:ph type="body" idx="1"/>
          </p:nvPr>
        </p:nvSpPr>
        <p:spPr/>
        <p:txBody>
          <a:bodyPr/>
          <a:lstStyle/>
          <a:p>
            <a:r>
              <a:rPr lang="en-US" dirty="0" smtClean="0"/>
              <a:t>Pete Marone – Sub-Group Chair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Views Document - Introduction</a:t>
            </a:r>
            <a:endParaRPr lang="en-US" dirty="0"/>
          </a:p>
        </p:txBody>
      </p:sp>
      <p:sp>
        <p:nvSpPr>
          <p:cNvPr id="5" name="Content Placeholder 4"/>
          <p:cNvSpPr>
            <a:spLocks noGrp="1"/>
          </p:cNvSpPr>
          <p:nvPr>
            <p:ph sz="quarter" idx="1"/>
          </p:nvPr>
        </p:nvSpPr>
        <p:spPr/>
        <p:txBody>
          <a:bodyPr>
            <a:normAutofit fontScale="92500" lnSpcReduction="10000"/>
          </a:bodyPr>
          <a:lstStyle/>
          <a:p>
            <a:pPr marL="465138" indent="-465138"/>
            <a:r>
              <a:rPr lang="en-US" dirty="0"/>
              <a:t>As forensic science service providers prepare for accreditation, implementation of the following elements will </a:t>
            </a:r>
            <a:r>
              <a:rPr lang="en-US" dirty="0" smtClean="0"/>
              <a:t>improve the </a:t>
            </a:r>
            <a:r>
              <a:rPr lang="en-US" dirty="0"/>
              <a:t>quality and reliability of forensic work. </a:t>
            </a:r>
            <a:endParaRPr lang="en-US" dirty="0" smtClean="0"/>
          </a:p>
          <a:p>
            <a:pPr marL="465138" indent="-465138"/>
            <a:r>
              <a:rPr lang="en-US" dirty="0" smtClean="0"/>
              <a:t>These </a:t>
            </a:r>
            <a:r>
              <a:rPr lang="en-US" dirty="0"/>
              <a:t>elements do not have to be adopted in any particular order and </a:t>
            </a:r>
            <a:r>
              <a:rPr lang="en-US" dirty="0" smtClean="0"/>
              <a:t>are first </a:t>
            </a:r>
            <a:r>
              <a:rPr lang="en-US" dirty="0"/>
              <a:t>steps that when incorporated individually will make significant strides in increasing quality. </a:t>
            </a:r>
            <a:endParaRPr lang="en-US" dirty="0" smtClean="0"/>
          </a:p>
          <a:p>
            <a:pPr marL="465138" indent="-465138"/>
            <a:r>
              <a:rPr lang="en-US" dirty="0" smtClean="0"/>
              <a:t>Although </a:t>
            </a:r>
            <a:r>
              <a:rPr lang="en-US" dirty="0"/>
              <a:t>each of </a:t>
            </a:r>
            <a:r>
              <a:rPr lang="en-US" dirty="0" smtClean="0"/>
              <a:t>these elements </a:t>
            </a:r>
            <a:r>
              <a:rPr lang="en-US" dirty="0"/>
              <a:t>are part of all forensic science accreditation programs in the US, forensic science service providers </a:t>
            </a:r>
            <a:r>
              <a:rPr lang="en-US" dirty="0" smtClean="0"/>
              <a:t>should research </a:t>
            </a:r>
            <a:r>
              <a:rPr lang="en-US" dirty="0"/>
              <a:t>the accreditation programs in order to work towards the </a:t>
            </a:r>
            <a:r>
              <a:rPr lang="en-US" dirty="0" smtClean="0"/>
              <a:t>appropriate </a:t>
            </a:r>
            <a:r>
              <a:rPr lang="en-US" dirty="0"/>
              <a:t>end</a:t>
            </a:r>
            <a:r>
              <a:rPr lang="en-US" dirty="0" smtClean="0"/>
              <a:t>.</a:t>
            </a:r>
          </a:p>
          <a:p>
            <a:pPr marL="465138" indent="-465138"/>
            <a:r>
              <a:rPr lang="en-US" dirty="0" smtClean="0"/>
              <a:t>It </a:t>
            </a:r>
            <a:r>
              <a:rPr lang="en-US" dirty="0"/>
              <a:t>may be necessary to identify </a:t>
            </a:r>
            <a:r>
              <a:rPr lang="en-US" dirty="0" smtClean="0"/>
              <a:t>an individual </a:t>
            </a:r>
            <a:r>
              <a:rPr lang="en-US" dirty="0"/>
              <a:t>responsible for quality activities in order to make significant progress.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a:t>
            </a:r>
            <a:endParaRPr lang="en-US" dirty="0"/>
          </a:p>
        </p:txBody>
      </p:sp>
      <p:sp>
        <p:nvSpPr>
          <p:cNvPr id="3" name="Content Placeholder 2"/>
          <p:cNvSpPr>
            <a:spLocks noGrp="1"/>
          </p:cNvSpPr>
          <p:nvPr>
            <p:ph sz="quarter" idx="1"/>
          </p:nvPr>
        </p:nvSpPr>
        <p:spPr/>
        <p:txBody>
          <a:bodyPr>
            <a:normAutofit/>
          </a:bodyPr>
          <a:lstStyle/>
          <a:p>
            <a:pPr lvl="0"/>
            <a:r>
              <a:rPr lang="en-US" dirty="0"/>
              <a:t>Written procedures for Evidence (security/control/handling)</a:t>
            </a:r>
          </a:p>
          <a:p>
            <a:pPr lvl="0"/>
            <a:r>
              <a:rPr lang="en-US" dirty="0" smtClean="0"/>
              <a:t>Required </a:t>
            </a:r>
            <a:r>
              <a:rPr lang="en-US" dirty="0"/>
              <a:t>Written reports</a:t>
            </a:r>
          </a:p>
          <a:p>
            <a:pPr lvl="0"/>
            <a:r>
              <a:rPr lang="en-US" dirty="0"/>
              <a:t>Technical Review of   reports and supporting records</a:t>
            </a:r>
          </a:p>
          <a:p>
            <a:pPr lvl="0"/>
            <a:r>
              <a:rPr lang="en-US" dirty="0"/>
              <a:t>Testimony monitoring</a:t>
            </a:r>
          </a:p>
          <a:p>
            <a:r>
              <a:rPr lang="en-US" dirty="0" smtClean="0"/>
              <a:t>Note-taking</a:t>
            </a:r>
          </a:p>
          <a:p>
            <a:r>
              <a:rPr lang="en-US" dirty="0" smtClean="0"/>
              <a:t>Testimony Monitoring</a:t>
            </a:r>
          </a:p>
          <a:p>
            <a:r>
              <a:rPr lang="en-US" dirty="0" smtClean="0"/>
              <a:t>Training Program </a:t>
            </a:r>
          </a:p>
          <a:p>
            <a:r>
              <a:rPr lang="en-US" dirty="0" smtClean="0"/>
              <a:t>Proficiency Testing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sz="quarter" idx="1"/>
          </p:nvPr>
        </p:nvSpPr>
        <p:spPr>
          <a:xfrm>
            <a:off x="457200" y="1600200"/>
            <a:ext cx="8229600" cy="4953000"/>
          </a:xfrm>
        </p:spPr>
        <p:txBody>
          <a:bodyPr>
            <a:normAutofit fontScale="92500" lnSpcReduction="10000"/>
          </a:bodyPr>
          <a:lstStyle/>
          <a:p>
            <a:r>
              <a:rPr lang="en-US" dirty="0"/>
              <a:t>These are eight essential elements on the path to accreditation and will improve the overall quality and would increase confidence in the reliability and accuracy of the data produced, conclusions rendered and the  services provided. </a:t>
            </a:r>
            <a:endParaRPr lang="en-US" dirty="0" smtClean="0"/>
          </a:p>
          <a:p>
            <a:r>
              <a:rPr lang="en-US" dirty="0" smtClean="0"/>
              <a:t>A </a:t>
            </a:r>
            <a:r>
              <a:rPr lang="en-US" dirty="0"/>
              <a:t>Quality Manual, however named, is the overarching document that governs the policies and procedures of a forensic science service provider. </a:t>
            </a:r>
            <a:endParaRPr lang="en-US" dirty="0" smtClean="0"/>
          </a:p>
          <a:p>
            <a:r>
              <a:rPr lang="en-US" dirty="0" smtClean="0"/>
              <a:t>The </a:t>
            </a:r>
            <a:r>
              <a:rPr lang="en-US" dirty="0"/>
              <a:t>written procedures developed for the elements above when taken together can form the basis for a forensic science service provider's Quality Manual. </a:t>
            </a:r>
            <a:endParaRPr lang="en-US" dirty="0" smtClean="0"/>
          </a:p>
          <a:p>
            <a:r>
              <a:rPr lang="en-US" dirty="0" smtClean="0"/>
              <a:t>Other </a:t>
            </a:r>
            <a:r>
              <a:rPr lang="en-US" dirty="0"/>
              <a:t>accreditation elements, such as internal audits and document control, can be found in appropriate international standards and accreditation materials.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Proficiency Testing</a:t>
            </a:r>
            <a:endParaRPr lang="en-US" dirty="0"/>
          </a:p>
        </p:txBody>
      </p:sp>
      <p:sp>
        <p:nvSpPr>
          <p:cNvPr id="5" name="Text Placeholder 4"/>
          <p:cNvSpPr>
            <a:spLocks noGrp="1"/>
          </p:cNvSpPr>
          <p:nvPr>
            <p:ph type="body" idx="1"/>
          </p:nvPr>
        </p:nvSpPr>
        <p:spPr/>
        <p:txBody>
          <a:bodyPr/>
          <a:lstStyle/>
          <a:p>
            <a:r>
              <a:rPr lang="en-US" dirty="0" smtClean="0"/>
              <a:t>Karin Athanas – Sub-Group Chair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Views Document</a:t>
            </a:r>
            <a:endParaRPr lang="en-US" dirty="0"/>
          </a:p>
        </p:txBody>
      </p:sp>
      <p:sp>
        <p:nvSpPr>
          <p:cNvPr id="5" name="Content Placeholder 4"/>
          <p:cNvSpPr>
            <a:spLocks noGrp="1"/>
          </p:cNvSpPr>
          <p:nvPr>
            <p:ph sz="quarter" idx="1"/>
          </p:nvPr>
        </p:nvSpPr>
        <p:spPr/>
        <p:txBody>
          <a:bodyPr/>
          <a:lstStyle/>
          <a:p>
            <a:r>
              <a:rPr lang="en-US" dirty="0" smtClean="0"/>
              <a:t>The 2009 National Academies report identified proficiency testing as essential feedback mechanisms for forensic sciences service providers</a:t>
            </a:r>
          </a:p>
          <a:p>
            <a:endParaRPr lang="en-US" dirty="0" smtClean="0"/>
          </a:p>
          <a:p>
            <a:r>
              <a:rPr lang="en-US" dirty="0" smtClean="0"/>
              <a:t>Proficiency Testing is an evaluation of participant performance against pre-established criteria by means of </a:t>
            </a:r>
            <a:r>
              <a:rPr lang="en-US" dirty="0" err="1" smtClean="0"/>
              <a:t>interlaboratory</a:t>
            </a:r>
            <a:r>
              <a:rPr lang="en-US" dirty="0" smtClean="0"/>
              <a:t> comparisons for the determination of performance.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112</TotalTime>
  <Words>919</Words>
  <Application>Microsoft Office PowerPoint</Application>
  <PresentationFormat>On-screen Show (4:3)</PresentationFormat>
  <Paragraphs>96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Equity</vt:lpstr>
      <vt:lpstr>Accreditation and Proficiency Testing</vt:lpstr>
      <vt:lpstr>APT Subcommittee</vt:lpstr>
      <vt:lpstr>APT Priorities</vt:lpstr>
      <vt:lpstr>Critical steps to accreditation</vt:lpstr>
      <vt:lpstr>Views Document - Introduction</vt:lpstr>
      <vt:lpstr>Elements</vt:lpstr>
      <vt:lpstr>Summary</vt:lpstr>
      <vt:lpstr>Proficiency Testing</vt:lpstr>
      <vt:lpstr>Views Document</vt:lpstr>
      <vt:lpstr>Types of Proficiency Test</vt:lpstr>
      <vt:lpstr>Current Status</vt:lpstr>
      <vt:lpstr>Proficiency Testing Challenges</vt:lpstr>
      <vt:lpstr>Policy recommendation – universal accreditation</vt:lpstr>
      <vt:lpstr>Policy Recommendation</vt:lpstr>
      <vt:lpstr>Proposed Implementation Strategy</vt:lpstr>
      <vt:lpstr>Proposed Implementation Strategy</vt:lpstr>
      <vt:lpstr>Discussion of Public Comments</vt:lpstr>
      <vt:lpstr>Discussion of Public Comments</vt:lpstr>
      <vt:lpstr>Discussion of Public Comments</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Accreditation</dc:title>
  <dc:creator>LJackson</dc:creator>
  <cp:lastModifiedBy>LJackson</cp:lastModifiedBy>
  <cp:revision>14</cp:revision>
  <dcterms:created xsi:type="dcterms:W3CDTF">2014-10-28T13:03:18Z</dcterms:created>
  <dcterms:modified xsi:type="dcterms:W3CDTF">2014-10-28T16:28:28Z</dcterms:modified>
</cp:coreProperties>
</file>