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823" r:id="rId3"/>
    <p:sldId id="822" r:id="rId4"/>
    <p:sldId id="829" r:id="rId5"/>
    <p:sldId id="831" r:id="rId6"/>
    <p:sldId id="830" r:id="rId7"/>
    <p:sldId id="820" r:id="rId8"/>
    <p:sldId id="832" r:id="rId9"/>
    <p:sldId id="821" r:id="rId10"/>
    <p:sldId id="83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E8DD"/>
    <a:srgbClr val="360F66"/>
    <a:srgbClr val="276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pitchFamily="-84" charset="0"/>
              </a:defRPr>
            </a:lvl1pPr>
          </a:lstStyle>
          <a:p>
            <a:fld id="{B0990BE0-D400-4FD6-948A-060F49A74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1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CEDFB641-43B9-4386-94BE-320AD6CC0DCB}" type="slidenum">
              <a:rPr lang="en-US" altLang="en-US" sz="1200" i="0">
                <a:latin typeface="Times" pitchFamily="-84" charset="0"/>
              </a:rPr>
              <a:pPr/>
              <a:t>1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34B9F2AF-8CF2-4ED8-91EA-626539DA6008}" type="slidenum">
              <a:rPr lang="en-US" altLang="en-US" sz="1200" i="0">
                <a:latin typeface="Times" pitchFamily="-84" charset="0"/>
              </a:rPr>
              <a:pPr/>
              <a:t>10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12005B2B-8A48-445E-95AE-CB7FAB5F5613}" type="slidenum">
              <a:rPr lang="en-US" altLang="en-US" sz="1200" i="0">
                <a:latin typeface="Times" pitchFamily="-84" charset="0"/>
              </a:rPr>
              <a:pPr/>
              <a:t>2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573C1FE2-3B71-4890-AD96-52F89B32AF31}" type="slidenum">
              <a:rPr lang="en-US" altLang="en-US" sz="1200" i="0">
                <a:latin typeface="Times" pitchFamily="-84" charset="0"/>
              </a:rPr>
              <a:pPr/>
              <a:t>3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76103927-55E3-4CD1-82CD-4457B685FF66}" type="slidenum">
              <a:rPr lang="en-US" altLang="en-US" sz="1200" i="0">
                <a:latin typeface="Times" pitchFamily="-84" charset="0"/>
              </a:rPr>
              <a:pPr/>
              <a:t>4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F6924611-3D47-4866-BA08-942B55B338B4}" type="slidenum">
              <a:rPr lang="en-US" altLang="en-US" sz="1200" i="0">
                <a:latin typeface="Times" pitchFamily="-84" charset="0"/>
              </a:rPr>
              <a:pPr/>
              <a:t>5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B4C235B4-EAA6-4821-A9F2-F4BDAE2FD66E}" type="slidenum">
              <a:rPr lang="en-US" altLang="en-US" sz="1200" i="0">
                <a:latin typeface="Times" pitchFamily="-84" charset="0"/>
              </a:rPr>
              <a:pPr/>
              <a:t>6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26E52B17-C315-4EA1-8500-9FCB45B6BD81}" type="slidenum">
              <a:rPr lang="en-US" altLang="en-US" sz="1200" i="0">
                <a:latin typeface="Times" pitchFamily="-84" charset="0"/>
              </a:rPr>
              <a:pPr/>
              <a:t>7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D7DDADBF-BCBD-411B-966C-215EA1CB6DAF}" type="slidenum">
              <a:rPr lang="en-US" altLang="en-US" sz="1200" i="0">
                <a:latin typeface="Times" pitchFamily="-84" charset="0"/>
              </a:rPr>
              <a:pPr/>
              <a:t>8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fld id="{082AB775-B5EF-40B1-9B2F-5F6679FAA146}" type="slidenum">
              <a:rPr lang="en-US" altLang="en-US" sz="1200" i="0">
                <a:latin typeface="Times" pitchFamily="-84" charset="0"/>
              </a:rPr>
              <a:pPr/>
              <a:t>9</a:t>
            </a:fld>
            <a:endParaRPr lang="en-US" altLang="en-US" sz="1200" i="0">
              <a:latin typeface="Times" pitchFamily="-84" charset="0"/>
            </a:endParaRPr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i="0">
              <a:latin typeface="Helvetica" charset="0"/>
              <a:ea typeface="ＭＳ Ｐゴシック" charset="0"/>
            </a:endParaRP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EA397868-A8A8-4D52-AF7A-F78EB7CC1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38043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CBCA6-5595-4E81-AE5C-2B4E90C63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108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7374E-92A2-4FAA-B16B-F9BFB9F98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52634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71538" y="533400"/>
            <a:ext cx="81629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8A07D-D38E-49CF-91CA-BC6B37901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6158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BFDF-24B3-478B-A608-62EDB1652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28863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CBF76-C932-4407-943E-3AF1D2133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7538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4B103-7239-43DD-BF95-9130D8505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472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1223A-8113-4467-8F87-F423BF0B5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2508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5E4DD-64C0-4E31-8F76-D22C63333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73159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A3C17-D80B-4638-AB76-BF8CAA045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7407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07912-C8FA-4003-AAC9-F716CAEF4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69574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DF71D-5076-4BA7-AD0B-BE023FBD3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6116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703B7-E0D3-4599-A1BA-E66416A3A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0899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0A9EB-243D-4EAD-9EB1-FEDC76277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28255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518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8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fld id="{DD79A267-0A9C-4235-BDA1-3F4A1737DD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50875"/>
            <a:ext cx="8059738" cy="18161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latin typeface="+mn-lt"/>
                <a:ea typeface="+mj-ea"/>
              </a:rPr>
              <a:t>UCSF Perspective: </a:t>
            </a:r>
            <a:r>
              <a:rPr lang="en-US" sz="3600" dirty="0" smtClean="0">
                <a:latin typeface="+mn-lt"/>
                <a:ea typeface="+mj-ea"/>
              </a:rPr>
              <a:t>Improving pain management education and care while reducing the opioid burden</a:t>
            </a:r>
            <a:endParaRPr lang="en-US" sz="3600" i="1" dirty="0" smtClean="0">
              <a:solidFill>
                <a:schemeClr val="accent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6172200" cy="14478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Mark Schumacher Ph.D., M.D.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Professor and Chief, Division Pain Medicine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Project Director NIH </a:t>
            </a:r>
            <a:r>
              <a:rPr lang="en-US" sz="2000" dirty="0" err="1" smtClean="0">
                <a:ea typeface="+mn-ea"/>
                <a:cs typeface="+mn-cs"/>
              </a:rPr>
              <a:t>CoEPE</a:t>
            </a:r>
            <a:endParaRPr lang="en-US" sz="20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Dept. of Anesthesia &amp; Perioperative Care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University of California, San Francisco</a:t>
            </a:r>
          </a:p>
          <a:p>
            <a:pPr eaLnBrk="1" hangingPunct="1"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2000"/>
            <a:ext cx="152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2000"/>
            <a:ext cx="152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Next Steps: 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85800" y="2286000"/>
            <a:ext cx="762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sz="2800" i="0"/>
              <a:t>Extend multimodal approach to other clinical areas</a:t>
            </a:r>
          </a:p>
          <a:p>
            <a:endParaRPr lang="en-US" altLang="en-US" sz="2800" i="0"/>
          </a:p>
          <a:p>
            <a:r>
              <a:rPr lang="en-US" altLang="en-US" sz="2800" i="0"/>
              <a:t>Integrate evidence - based advances in pain care with Pain Education Center (CoEPE)</a:t>
            </a:r>
            <a:endParaRPr lang="en-US" alt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UCSF: Diverse Educational and Care Sites</a:t>
            </a:r>
            <a:endParaRPr lang="en-US" dirty="0">
              <a:ea typeface="+mj-ea"/>
            </a:endParaRPr>
          </a:p>
        </p:txBody>
      </p:sp>
      <p:pic>
        <p:nvPicPr>
          <p:cNvPr id="3840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66913"/>
            <a:ext cx="4730750" cy="3886200"/>
          </a:xfrm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65325"/>
            <a:ext cx="25146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43313"/>
            <a:ext cx="25146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5257800" y="6096000"/>
            <a:ext cx="240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/>
              <a:t>+ SFGH, SFVA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8059738" cy="13239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latin typeface="+mn-lt"/>
                <a:ea typeface="+mj-ea"/>
              </a:rPr>
              <a:t>UCSF: NIH Center of Excellence in Pain Education (</a:t>
            </a:r>
            <a:r>
              <a:rPr lang="en-US" sz="4000" dirty="0" err="1" smtClean="0">
                <a:latin typeface="+mn-lt"/>
                <a:ea typeface="+mj-ea"/>
              </a:rPr>
              <a:t>CoEP</a:t>
            </a:r>
            <a:r>
              <a:rPr lang="en-US" sz="4000" dirty="0" smtClean="0">
                <a:latin typeface="+mn-lt"/>
                <a:ea typeface="+mj-ea"/>
              </a:rPr>
              <a:t>)</a:t>
            </a:r>
            <a:endParaRPr lang="en-US" sz="3200" dirty="0" smtClean="0">
              <a:solidFill>
                <a:schemeClr val="accent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66750" y="2819400"/>
            <a:ext cx="71834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sz="2800" i="0"/>
              <a:t>IOM report “Relieving Pain in America” 2011 </a:t>
            </a:r>
          </a:p>
          <a:p>
            <a:endParaRPr lang="en-US" altLang="en-US" i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09600" y="3657600"/>
            <a:ext cx="838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i="0"/>
              <a:t>On average medical schools provide about 9 hours of</a:t>
            </a:r>
          </a:p>
          <a:p>
            <a:r>
              <a:rPr lang="en-US" altLang="en-US" i="0"/>
              <a:t>formal pain management course work</a:t>
            </a:r>
          </a:p>
          <a:p>
            <a:r>
              <a:rPr lang="en-US" altLang="en-US" i="0"/>
              <a:t>		but  ..pain is often the primary complaint</a:t>
            </a:r>
          </a:p>
          <a:p>
            <a:endParaRPr lang="en-US" altLang="en-US" i="0"/>
          </a:p>
          <a:p>
            <a:r>
              <a:rPr lang="en-US" altLang="en-US" i="0"/>
              <a:t>NIH “Pain Consortium” launches CoEPE initiative - 2012</a:t>
            </a:r>
          </a:p>
          <a:p>
            <a:endParaRPr lang="en-US" altLang="en-US" i="0"/>
          </a:p>
          <a:p>
            <a:r>
              <a:rPr lang="en-US" altLang="en-US" i="0"/>
              <a:t>National Institute of Drug Abuse steps in to Continue - 2014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8059738" cy="13239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latin typeface="+mn-lt"/>
                <a:ea typeface="+mj-ea"/>
              </a:rPr>
              <a:t>UCSF: NIH Center of Excellence in Pain Education (</a:t>
            </a:r>
            <a:r>
              <a:rPr lang="en-US" sz="4000" dirty="0" err="1" smtClean="0">
                <a:latin typeface="+mn-lt"/>
                <a:ea typeface="+mj-ea"/>
              </a:rPr>
              <a:t>CoEP</a:t>
            </a:r>
            <a:r>
              <a:rPr lang="en-US" sz="4000" dirty="0" smtClean="0">
                <a:latin typeface="+mn-lt"/>
                <a:ea typeface="+mj-ea"/>
              </a:rPr>
              <a:t>)</a:t>
            </a:r>
            <a:endParaRPr lang="en-US" sz="3200" dirty="0" smtClean="0">
              <a:solidFill>
                <a:schemeClr val="accent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85800" y="2895600"/>
            <a:ext cx="80375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i="0"/>
              <a:t>Recognition that appropriate pain management training</a:t>
            </a:r>
          </a:p>
          <a:p>
            <a:r>
              <a:rPr lang="en-US" altLang="en-US" i="0"/>
              <a:t>as fallen between the cracks as the number of persons</a:t>
            </a:r>
          </a:p>
          <a:p>
            <a:r>
              <a:rPr lang="en-US" altLang="en-US" i="0"/>
              <a:t>living with chronic pain continue to grow</a:t>
            </a:r>
          </a:p>
          <a:p>
            <a:endParaRPr lang="en-US" altLang="en-US" i="0"/>
          </a:p>
          <a:p>
            <a:r>
              <a:rPr lang="en-US" altLang="en-US" i="0"/>
              <a:t>Medical and other professional schools are often failing to</a:t>
            </a:r>
          </a:p>
          <a:p>
            <a:r>
              <a:rPr lang="en-US" altLang="en-US" i="0"/>
              <a:t>provide up-to-date, evidence - based training to care for </a:t>
            </a:r>
          </a:p>
          <a:p>
            <a:r>
              <a:rPr lang="en-US" altLang="en-US" i="0"/>
              <a:t>our citizens suffering from acute and chronic pain</a:t>
            </a:r>
          </a:p>
          <a:p>
            <a:endParaRPr lang="en-US" altLang="en-US" i="0"/>
          </a:p>
          <a:p>
            <a:r>
              <a:rPr lang="en-US" altLang="en-US" i="0"/>
              <a:t>Adults and Children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8059738" cy="13239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latin typeface="+mn-lt"/>
                <a:ea typeface="+mj-ea"/>
              </a:rPr>
              <a:t>UCSF: NIH Center of Excellence in Pain Education (</a:t>
            </a:r>
            <a:r>
              <a:rPr lang="en-US" sz="4000" dirty="0" err="1" smtClean="0">
                <a:latin typeface="+mn-lt"/>
                <a:ea typeface="+mj-ea"/>
              </a:rPr>
              <a:t>CoEP</a:t>
            </a:r>
            <a:r>
              <a:rPr lang="en-US" sz="4000" dirty="0" smtClean="0">
                <a:latin typeface="+mn-lt"/>
                <a:ea typeface="+mj-ea"/>
              </a:rPr>
              <a:t>)</a:t>
            </a:r>
            <a:endParaRPr lang="en-US" sz="3200" dirty="0" smtClean="0">
              <a:solidFill>
                <a:schemeClr val="accent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85800" y="2703513"/>
            <a:ext cx="71643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endParaRPr lang="en-US" altLang="en-US" i="0"/>
          </a:p>
          <a:p>
            <a:r>
              <a:rPr lang="en-US" altLang="en-US" i="0"/>
              <a:t>UCSF: Selected as one of 13 CoEPE sites in  2012</a:t>
            </a:r>
          </a:p>
          <a:p>
            <a:r>
              <a:rPr lang="en-US" altLang="en-US" i="0"/>
              <a:t>		Only such site in California</a:t>
            </a:r>
          </a:p>
          <a:p>
            <a:endParaRPr lang="en-US" altLang="en-US" i="0"/>
          </a:p>
          <a:p>
            <a:r>
              <a:rPr lang="en-US" altLang="en-US" i="0"/>
              <a:t>Goal: Develop innovative approaches to pain</a:t>
            </a:r>
          </a:p>
          <a:p>
            <a:r>
              <a:rPr lang="en-US" altLang="en-US" i="0"/>
              <a:t> 		education and care.</a:t>
            </a:r>
          </a:p>
          <a:p>
            <a:endParaRPr lang="en-US" altLang="en-US" i="0"/>
          </a:p>
          <a:p>
            <a:r>
              <a:rPr lang="en-US" altLang="en-US" i="0"/>
              <a:t>	 Serve as leaders for Region – Nation</a:t>
            </a:r>
          </a:p>
          <a:p>
            <a:r>
              <a:rPr lang="en-US" altLang="en-US" i="0"/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059738" cy="7080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dirty="0" smtClean="0">
                <a:latin typeface="+mn-lt"/>
                <a:ea typeface="+mj-ea"/>
              </a:rPr>
              <a:t>UCSF </a:t>
            </a:r>
            <a:r>
              <a:rPr lang="en-US" sz="4000" dirty="0" err="1" smtClean="0">
                <a:latin typeface="+mn-lt"/>
                <a:ea typeface="+mj-ea"/>
              </a:rPr>
              <a:t>CoEPE</a:t>
            </a:r>
            <a:r>
              <a:rPr lang="en-US" sz="4000" dirty="0" smtClean="0">
                <a:latin typeface="+mn-lt"/>
                <a:ea typeface="+mj-ea"/>
              </a:rPr>
              <a:t> </a:t>
            </a:r>
            <a:r>
              <a:rPr lang="en-US" sz="4000" dirty="0" smtClean="0">
                <a:ea typeface="+mj-ea"/>
              </a:rPr>
              <a:t>GOALS</a:t>
            </a:r>
            <a:r>
              <a:rPr lang="en-US" sz="4000" dirty="0">
                <a:ea typeface="+mj-ea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8229600" cy="3786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800100" indent="-3429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buFontTx/>
              <a:buChar char="-"/>
            </a:pPr>
            <a:r>
              <a:rPr lang="en-US" altLang="en-US" i="0"/>
              <a:t>Assessment of all pain - related curriculum for:  </a:t>
            </a:r>
          </a:p>
          <a:p>
            <a:pPr lvl="1"/>
            <a:r>
              <a:rPr lang="en-US" altLang="en-US" i="0"/>
              <a:t>		Medicine, Pharmacy, Nursing, Dentistry</a:t>
            </a:r>
          </a:p>
          <a:p>
            <a:pPr lvl="1">
              <a:buFontTx/>
              <a:buChar char="-"/>
            </a:pPr>
            <a:r>
              <a:rPr lang="en-US" altLang="en-US" i="0"/>
              <a:t>Replace pain ‘lectures’ with active case learning</a:t>
            </a:r>
          </a:p>
          <a:p>
            <a:pPr lvl="1">
              <a:buFontTx/>
              <a:buChar char="-"/>
            </a:pPr>
            <a:r>
              <a:rPr lang="en-US" altLang="en-US" i="0"/>
              <a:t>Teach pain management competencies for common</a:t>
            </a:r>
          </a:p>
          <a:p>
            <a:pPr lvl="2"/>
            <a:r>
              <a:rPr lang="en-US" altLang="en-US" i="0"/>
              <a:t>	clinical scenarios</a:t>
            </a:r>
          </a:p>
          <a:p>
            <a:pPr lvl="1">
              <a:buFontTx/>
              <a:buChar char="-"/>
            </a:pPr>
            <a:r>
              <a:rPr lang="en-US" altLang="en-US" i="0"/>
              <a:t>Develop longitudinal structure spanning all 4 years</a:t>
            </a:r>
          </a:p>
          <a:p>
            <a:pPr lvl="1">
              <a:buFontTx/>
              <a:buChar char="-"/>
            </a:pPr>
            <a:r>
              <a:rPr lang="en-US" altLang="en-US" i="0"/>
              <a:t>Use simulation to teach Interprofessional Care</a:t>
            </a:r>
          </a:p>
          <a:p>
            <a:pPr lvl="1">
              <a:buFontTx/>
              <a:buChar char="-"/>
            </a:pPr>
            <a:r>
              <a:rPr lang="en-US" altLang="en-US" i="0"/>
              <a:t>Develop ways to disseminate pain care information</a:t>
            </a:r>
          </a:p>
          <a:p>
            <a:pPr lvl="1"/>
            <a:r>
              <a:rPr lang="en-US" altLang="en-US" i="0"/>
              <a:t>  		for local (pain summit), regional and national 		audience (web)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2000"/>
            <a:ext cx="152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24301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What is UCSF doing now? </a:t>
            </a:r>
            <a:br>
              <a:rPr lang="en-US" sz="3600" dirty="0" smtClean="0">
                <a:ea typeface="+mj-ea"/>
              </a:rPr>
            </a:br>
            <a:r>
              <a:rPr lang="en-US" sz="3600" dirty="0">
                <a:ea typeface="+mj-ea"/>
              </a:rPr>
              <a:t>	</a:t>
            </a:r>
            <a:r>
              <a:rPr lang="en-US" sz="3600" dirty="0" smtClean="0">
                <a:ea typeface="+mj-ea"/>
              </a:rPr>
              <a:t>		Multimodal Analgesia:</a:t>
            </a:r>
            <a:endParaRPr lang="en-US" sz="3600" dirty="0">
              <a:ea typeface="+mj-ea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85800" y="4267200"/>
            <a:ext cx="637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i="0"/>
              <a:t>-UCSF Patients undergoing joint replacement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943600" y="6396038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/>
              <a:t>Kehlet et al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1143000" y="4724400"/>
            <a:ext cx="6994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i="0"/>
              <a:t>-Receive combination of peripheral nerve catheter</a:t>
            </a:r>
          </a:p>
          <a:p>
            <a:r>
              <a:rPr lang="en-US" altLang="en-US" i="0"/>
              <a:t>infusion (LA) plus combination of non-opioids</a:t>
            </a:r>
          </a:p>
          <a:p>
            <a:endParaRPr lang="en-US" altLang="en-US" b="1" i="0"/>
          </a:p>
          <a:p>
            <a:r>
              <a:rPr lang="en-US" altLang="en-US" i="0"/>
              <a:t>- Team care for success</a:t>
            </a: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609600" y="1905000"/>
            <a:ext cx="746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b="1" i="0"/>
              <a:t>A focus on non-opioid strategies</a:t>
            </a:r>
            <a:endParaRPr lang="en-US" altLang="en-US" sz="2800" b="1" i="0"/>
          </a:p>
          <a:p>
            <a:endParaRPr lang="en-US" altLang="en-US" b="1" i="0"/>
          </a:p>
          <a:p>
            <a:r>
              <a:rPr lang="en-US" altLang="en-US" b="1" i="0"/>
              <a:t>	-</a:t>
            </a:r>
            <a:r>
              <a:rPr lang="en-US" altLang="en-US" i="0"/>
              <a:t>non-invasive</a:t>
            </a:r>
          </a:p>
          <a:p>
            <a:r>
              <a:rPr lang="en-US" altLang="en-US" i="0"/>
              <a:t>	-non pharmacologic</a:t>
            </a:r>
          </a:p>
          <a:p>
            <a:r>
              <a:rPr lang="en-US" altLang="en-US" i="0"/>
              <a:t>	-combination of  medications / nerve  blocks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2000"/>
            <a:ext cx="152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24301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Multimodal Analgesia</a:t>
            </a:r>
            <a:endParaRPr lang="en-US" sz="3600" dirty="0">
              <a:ea typeface="+mj-ea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90600" y="3429000"/>
            <a:ext cx="7086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b="1" i="0"/>
              <a:t>-Acetaminophen </a:t>
            </a:r>
            <a:r>
              <a:rPr lang="en-US" altLang="en-US" i="0"/>
              <a:t>1000mg po x 1 </a:t>
            </a:r>
            <a:r>
              <a:rPr lang="en-US" altLang="en-US" b="1" i="0"/>
              <a:t>preop</a:t>
            </a:r>
            <a:r>
              <a:rPr lang="en-US" altLang="en-US" i="0"/>
              <a:t>.</a:t>
            </a:r>
          </a:p>
          <a:p>
            <a:r>
              <a:rPr lang="en-US" altLang="en-US" i="0"/>
              <a:t> </a:t>
            </a:r>
            <a:r>
              <a:rPr lang="en-US" altLang="en-US" sz="2000"/>
              <a:t>continue throughout hospital course</a:t>
            </a:r>
          </a:p>
          <a:p>
            <a:pPr lvl="1"/>
            <a:r>
              <a:rPr lang="en-US" altLang="en-US" b="1"/>
              <a:t>-Celecoxib: </a:t>
            </a:r>
            <a:r>
              <a:rPr lang="en-US" altLang="en-US"/>
              <a:t>400 mg po x 1 </a:t>
            </a:r>
            <a:r>
              <a:rPr lang="en-US" altLang="en-US" b="1"/>
              <a:t>preop. </a:t>
            </a:r>
            <a:endParaRPr lang="en-US" altLang="en-US"/>
          </a:p>
          <a:p>
            <a:pPr lvl="1"/>
            <a:r>
              <a:rPr lang="en-US" altLang="en-US" sz="2000"/>
              <a:t>continue @ 200mg twice daily</a:t>
            </a:r>
          </a:p>
          <a:p>
            <a:pPr lvl="2"/>
            <a:r>
              <a:rPr lang="en-US" altLang="en-US" b="1"/>
              <a:t>-Gabapentin</a:t>
            </a:r>
            <a:r>
              <a:rPr lang="en-US" altLang="en-US"/>
              <a:t> 600mg po x1 </a:t>
            </a:r>
            <a:r>
              <a:rPr lang="en-US" altLang="en-US" b="1"/>
              <a:t>preop. </a:t>
            </a:r>
            <a:endParaRPr lang="en-US" altLang="en-US"/>
          </a:p>
          <a:p>
            <a:pPr lvl="2"/>
            <a:r>
              <a:rPr lang="en-US" altLang="en-US" sz="2000"/>
              <a:t>continue @ 300mg three times daily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5410200" y="6172200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/>
              <a:t>Kehlet et al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62000" y="2133600"/>
            <a:ext cx="7186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i="0"/>
              <a:t>Using multiple non-opioid medications that together</a:t>
            </a:r>
          </a:p>
          <a:p>
            <a:r>
              <a:rPr lang="en-US" altLang="en-US" i="0"/>
              <a:t>provide superior analgesia with lower side</a:t>
            </a:r>
          </a:p>
          <a:p>
            <a:r>
              <a:rPr lang="en-US" altLang="en-US" i="0"/>
              <a:t>effects  c/w high–dose opioid alone.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2000"/>
            <a:ext cx="152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Goals of multimodal analgesia </a:t>
            </a:r>
            <a:endParaRPr lang="en-US" dirty="0">
              <a:ea typeface="+mj-ea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6553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r>
              <a:rPr lang="en-US" altLang="en-US" i="0"/>
              <a:t>What we see:</a:t>
            </a:r>
          </a:p>
          <a:p>
            <a:endParaRPr lang="en-US" altLang="en-US" i="0"/>
          </a:p>
          <a:p>
            <a:r>
              <a:rPr lang="en-US" altLang="en-US" i="0"/>
              <a:t>	-early mobilization</a:t>
            </a:r>
          </a:p>
          <a:p>
            <a:r>
              <a:rPr lang="en-US" altLang="en-US" i="0"/>
              <a:t>	-shorten length of stay: 3-4 day &gt; 1-2 d</a:t>
            </a:r>
          </a:p>
          <a:p>
            <a:r>
              <a:rPr lang="en-US" altLang="en-US" i="0"/>
              <a:t>	-improved satisfaction</a:t>
            </a:r>
          </a:p>
          <a:p>
            <a:r>
              <a:rPr lang="en-US" altLang="en-US" i="0"/>
              <a:t>	-reduced opioid consumption</a:t>
            </a:r>
          </a:p>
          <a:p>
            <a:r>
              <a:rPr lang="en-US" altLang="en-US" i="0"/>
              <a:t>	-reduced nausea / vomiting</a:t>
            </a:r>
          </a:p>
          <a:p>
            <a:r>
              <a:rPr lang="en-US" altLang="en-US" i="0"/>
              <a:t>	-modest cost – low risk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SchumacM iBook:Applications (Mac OS 9):Microsoft Office 2001:Templates:Presentations:Designs:Bold Stripes</Template>
  <TotalTime>9835</TotalTime>
  <Words>338</Words>
  <Application>Microsoft Office PowerPoint</Application>
  <PresentationFormat>On-screen Show (4:3)</PresentationFormat>
  <Paragraphs>93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Bold Stripes</vt:lpstr>
      <vt:lpstr>UCSF Perspective: Improving pain management education and care while reducing the opioid burden</vt:lpstr>
      <vt:lpstr>UCSF: Diverse Educational and Care Sites</vt:lpstr>
      <vt:lpstr>UCSF: NIH Center of Excellence in Pain Education (CoEP)</vt:lpstr>
      <vt:lpstr>UCSF: NIH Center of Excellence in Pain Education (CoEP)</vt:lpstr>
      <vt:lpstr>UCSF: NIH Center of Excellence in Pain Education (CoEP)</vt:lpstr>
      <vt:lpstr>UCSF CoEPE GOALS:</vt:lpstr>
      <vt:lpstr>What is UCSF doing now?     Multimodal Analgesia:</vt:lpstr>
      <vt:lpstr>Multimodal Analgesia</vt:lpstr>
      <vt:lpstr>Goals of multimodal analgesia </vt:lpstr>
      <vt:lpstr>Next Steps: 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Mechanotransduction</dc:title>
  <dc:creator>M Schumacher</dc:creator>
  <cp:lastModifiedBy>TKingwell</cp:lastModifiedBy>
  <cp:revision>1172</cp:revision>
  <cp:lastPrinted>2014-05-06T22:32:34Z</cp:lastPrinted>
  <dcterms:created xsi:type="dcterms:W3CDTF">2002-03-05T06:01:35Z</dcterms:created>
  <dcterms:modified xsi:type="dcterms:W3CDTF">2014-11-06T00:26:39Z</dcterms:modified>
</cp:coreProperties>
</file>