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64"/>
  </p:notesMasterIdLst>
  <p:handoutMasterIdLst>
    <p:handoutMasterId r:id="rId65"/>
  </p:handoutMasterIdLst>
  <p:sldIdLst>
    <p:sldId id="260" r:id="rId5"/>
    <p:sldId id="261" r:id="rId6"/>
    <p:sldId id="257" r:id="rId7"/>
    <p:sldId id="262" r:id="rId8"/>
    <p:sldId id="31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3" r:id="rId39"/>
    <p:sldId id="313" r:id="rId40"/>
    <p:sldId id="315" r:id="rId41"/>
    <p:sldId id="316" r:id="rId42"/>
    <p:sldId id="294" r:id="rId43"/>
    <p:sldId id="295" r:id="rId44"/>
    <p:sldId id="296" r:id="rId45"/>
    <p:sldId id="297" r:id="rId46"/>
    <p:sldId id="298" r:id="rId47"/>
    <p:sldId id="299" r:id="rId48"/>
    <p:sldId id="300" r:id="rId49"/>
    <p:sldId id="301" r:id="rId50"/>
    <p:sldId id="302" r:id="rId51"/>
    <p:sldId id="303" r:id="rId52"/>
    <p:sldId id="320" r:id="rId53"/>
    <p:sldId id="317" r:id="rId54"/>
    <p:sldId id="318" r:id="rId55"/>
    <p:sldId id="319" r:id="rId56"/>
    <p:sldId id="305" r:id="rId57"/>
    <p:sldId id="306" r:id="rId58"/>
    <p:sldId id="307" r:id="rId59"/>
    <p:sldId id="308" r:id="rId60"/>
    <p:sldId id="309" r:id="rId61"/>
    <p:sldId id="310" r:id="rId62"/>
    <p:sldId id="311" r:id="rId63"/>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p:scale>
          <a:sx n="76" d="100"/>
          <a:sy n="76" d="100"/>
        </p:scale>
        <p:origin x="-1146"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sz="quarter" idx="1"/>
          </p:nvPr>
        </p:nvSpPr>
        <p:spPr>
          <a:xfrm>
            <a:off x="4142962" y="0"/>
            <a:ext cx="3170583" cy="480388"/>
          </a:xfrm>
          <a:prstGeom prst="rect">
            <a:avLst/>
          </a:prstGeom>
        </p:spPr>
        <p:txBody>
          <a:bodyPr vert="horz" lIns="94851" tIns="47425" rIns="94851" bIns="47425" rtlCol="0"/>
          <a:lstStyle>
            <a:lvl1pPr algn="r">
              <a:defRPr sz="1200"/>
            </a:lvl1pPr>
          </a:lstStyle>
          <a:p>
            <a:fld id="{8D90838E-B5D0-4372-B52E-2E44F4DCFA5A}" type="datetimeFigureOut">
              <a:rPr lang="en-US" smtClean="0"/>
              <a:pPr/>
              <a:t>2/3/2014</a:t>
            </a:fld>
            <a:endParaRPr lang="en-US"/>
          </a:p>
        </p:txBody>
      </p:sp>
      <p:sp>
        <p:nvSpPr>
          <p:cNvPr id="4" name="Footer Placeholder 3"/>
          <p:cNvSpPr>
            <a:spLocks noGrp="1"/>
          </p:cNvSpPr>
          <p:nvPr>
            <p:ph type="ftr" sz="quarter" idx="2"/>
          </p:nvPr>
        </p:nvSpPr>
        <p:spPr>
          <a:xfrm>
            <a:off x="0" y="9119173"/>
            <a:ext cx="3170583" cy="480388"/>
          </a:xfrm>
          <a:prstGeom prst="rect">
            <a:avLst/>
          </a:prstGeom>
        </p:spPr>
        <p:txBody>
          <a:bodyPr vert="horz" lIns="94851" tIns="47425" rIns="94851" bIns="47425" rtlCol="0" anchor="b"/>
          <a:lstStyle>
            <a:lvl1pPr algn="l">
              <a:defRPr sz="1200"/>
            </a:lvl1pPr>
          </a:lstStyle>
          <a:p>
            <a:endParaRPr lang="en-US"/>
          </a:p>
        </p:txBody>
      </p:sp>
      <p:sp>
        <p:nvSpPr>
          <p:cNvPr id="5" name="Slide Number Placeholder 4"/>
          <p:cNvSpPr>
            <a:spLocks noGrp="1"/>
          </p:cNvSpPr>
          <p:nvPr>
            <p:ph type="sldNum" sz="quarter" idx="3"/>
          </p:nvPr>
        </p:nvSpPr>
        <p:spPr>
          <a:xfrm>
            <a:off x="4142962" y="9119173"/>
            <a:ext cx="3170583" cy="480388"/>
          </a:xfrm>
          <a:prstGeom prst="rect">
            <a:avLst/>
          </a:prstGeom>
        </p:spPr>
        <p:txBody>
          <a:bodyPr vert="horz" lIns="94851" tIns="47425" rIns="94851" bIns="47425" rtlCol="0" anchor="b"/>
          <a:lstStyle>
            <a:lvl1pPr algn="r">
              <a:defRPr sz="1200"/>
            </a:lvl1pPr>
          </a:lstStyle>
          <a:p>
            <a:fld id="{3A3EB9E7-DDD8-44BD-A2E7-8C2C891A189B}" type="slidenum">
              <a:rPr lang="en-US" smtClean="0"/>
              <a:pPr/>
              <a:t>‹#›</a:t>
            </a:fld>
            <a:endParaRPr lang="en-US"/>
          </a:p>
        </p:txBody>
      </p:sp>
    </p:spTree>
    <p:extLst>
      <p:ext uri="{BB962C8B-B14F-4D97-AF65-F5344CB8AC3E}">
        <p14:creationId xmlns:p14="http://schemas.microsoft.com/office/powerpoint/2010/main" val="37012457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1E7879E4-7326-48AA-A1CE-4A07F16BE4D5}" type="datetimeFigureOut">
              <a:rPr lang="en-US" smtClean="0"/>
              <a:pPr/>
              <a:t>2/3/2014</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D039E992-213D-4D66-9EE9-2E8A57F79C43}" type="slidenum">
              <a:rPr lang="en-US" smtClean="0"/>
              <a:pPr/>
              <a:t>‹#›</a:t>
            </a:fld>
            <a:endParaRPr lang="en-US"/>
          </a:p>
        </p:txBody>
      </p:sp>
    </p:spTree>
    <p:extLst>
      <p:ext uri="{BB962C8B-B14F-4D97-AF65-F5344CB8AC3E}">
        <p14:creationId xmlns:p14="http://schemas.microsoft.com/office/powerpoint/2010/main" val="2826641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762000" y="2057400"/>
            <a:ext cx="7772400" cy="1143000"/>
          </a:xfrm>
        </p:spPr>
        <p:txBody>
          <a:bodyPr/>
          <a:lstStyle>
            <a:lvl1pPr algn="ctr">
              <a:defRPr sz="6000"/>
            </a:lvl1pPr>
          </a:lstStyle>
          <a:p>
            <a:r>
              <a:rPr lang="en-US"/>
              <a:t>Click to edit Master title style</a:t>
            </a:r>
          </a:p>
        </p:txBody>
      </p:sp>
      <p:sp>
        <p:nvSpPr>
          <p:cNvPr id="65549" name="Rectangle 13"/>
          <p:cNvSpPr>
            <a:spLocks noGrp="1" noChangeArrowheads="1"/>
          </p:cNvSpPr>
          <p:nvPr>
            <p:ph type="subTitle" idx="1"/>
          </p:nvPr>
        </p:nvSpPr>
        <p:spPr>
          <a:xfrm>
            <a:off x="914400" y="3733800"/>
            <a:ext cx="7543800" cy="762000"/>
          </a:xfrm>
        </p:spPr>
        <p:txBody>
          <a:bodyPr/>
          <a:lstStyle>
            <a:lvl1pPr marL="0" indent="0" algn="ctr">
              <a:buFontTx/>
              <a:buNone/>
              <a:defRPr/>
            </a:lvl1pPr>
          </a:lstStyle>
          <a:p>
            <a:r>
              <a:rPr lang="en-US"/>
              <a:t>Click to edit Master subtitle style</a:t>
            </a:r>
          </a:p>
        </p:txBody>
      </p:sp>
      <p:sp>
        <p:nvSpPr>
          <p:cNvPr id="65550"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p>
        </p:txBody>
      </p:sp>
      <p:sp>
        <p:nvSpPr>
          <p:cNvPr id="65551"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p>
        </p:txBody>
      </p:sp>
      <p:sp>
        <p:nvSpPr>
          <p:cNvPr id="65552"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C7D31E09-C1F5-4537-A5EE-0D4D79992BB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DAE9EC9-A06F-4B29-9F74-31B381CCFED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76200"/>
            <a:ext cx="2133600" cy="60563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248400" cy="60563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ED4020A-58F0-47F9-ABA5-E20F4C4211C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989855A-489C-493A-9105-C1FAEFBB400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BCB50FF-676D-4BEB-807C-BA000228CD8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905000"/>
            <a:ext cx="3752850" cy="4227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00650" y="1905000"/>
            <a:ext cx="3754438" cy="4227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AD7AFEC-BA04-4A6F-B876-CD83EBFF40C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9836087-EAB0-4B17-B0A3-4DF0E149BE3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88F27E1-6B7D-4A6D-A54C-A7984CE0335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2D50482-5AE1-496A-950E-FA5896BB203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9C91385-BB29-470B-94D4-6776C3FD4D1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2953443-A4C7-4896-ACB7-D028CDB6B5E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457200" y="76200"/>
            <a:ext cx="8534400" cy="1371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4522" name="Rectangle 10"/>
          <p:cNvSpPr>
            <a:spLocks noGrp="1" noChangeArrowheads="1"/>
          </p:cNvSpPr>
          <p:nvPr>
            <p:ph type="body" idx="1"/>
          </p:nvPr>
        </p:nvSpPr>
        <p:spPr bwMode="auto">
          <a:xfrm>
            <a:off x="1295400" y="1905000"/>
            <a:ext cx="7659688" cy="4227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64523" name="Rectangle 11"/>
          <p:cNvSpPr>
            <a:spLocks noGrp="1" noChangeArrowheads="1"/>
          </p:cNvSpPr>
          <p:nvPr>
            <p:ph type="dt" sz="half" idx="2"/>
          </p:nvPr>
        </p:nvSpPr>
        <p:spPr bwMode="auto">
          <a:xfrm>
            <a:off x="11430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04F21D42-8988-456A-A64B-CD794CF12363}"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hf hdr="0" ftr="0" dt="0"/>
  <p:txStyles>
    <p:titleStyle>
      <a:lvl1pPr algn="l" rtl="0" fontAlgn="base">
        <a:spcBef>
          <a:spcPct val="0"/>
        </a:spcBef>
        <a:spcAft>
          <a:spcPct val="0"/>
        </a:spcAft>
        <a:defRPr sz="5400" b="1">
          <a:solidFill>
            <a:schemeClr val="tx2"/>
          </a:solidFill>
          <a:latin typeface="+mj-lt"/>
          <a:ea typeface="+mj-ea"/>
          <a:cs typeface="+mj-cs"/>
        </a:defRPr>
      </a:lvl1pPr>
      <a:lvl2pPr algn="l" rtl="0" fontAlgn="base">
        <a:spcBef>
          <a:spcPct val="0"/>
        </a:spcBef>
        <a:spcAft>
          <a:spcPct val="0"/>
        </a:spcAft>
        <a:defRPr sz="5400" b="1">
          <a:solidFill>
            <a:schemeClr val="tx2"/>
          </a:solidFill>
          <a:latin typeface="Tahoma" pitchFamily="34" charset="0"/>
        </a:defRPr>
      </a:lvl2pPr>
      <a:lvl3pPr algn="l" rtl="0" fontAlgn="base">
        <a:spcBef>
          <a:spcPct val="0"/>
        </a:spcBef>
        <a:spcAft>
          <a:spcPct val="0"/>
        </a:spcAft>
        <a:defRPr sz="5400" b="1">
          <a:solidFill>
            <a:schemeClr val="tx2"/>
          </a:solidFill>
          <a:latin typeface="Tahoma" pitchFamily="34" charset="0"/>
        </a:defRPr>
      </a:lvl3pPr>
      <a:lvl4pPr algn="l" rtl="0" fontAlgn="base">
        <a:spcBef>
          <a:spcPct val="0"/>
        </a:spcBef>
        <a:spcAft>
          <a:spcPct val="0"/>
        </a:spcAft>
        <a:defRPr sz="5400" b="1">
          <a:solidFill>
            <a:schemeClr val="tx2"/>
          </a:solidFill>
          <a:latin typeface="Tahoma" pitchFamily="34" charset="0"/>
        </a:defRPr>
      </a:lvl4pPr>
      <a:lvl5pPr algn="l" rtl="0" fontAlgn="base">
        <a:spcBef>
          <a:spcPct val="0"/>
        </a:spcBef>
        <a:spcAft>
          <a:spcPct val="0"/>
        </a:spcAft>
        <a:defRPr sz="5400" b="1">
          <a:solidFill>
            <a:schemeClr val="tx2"/>
          </a:solidFill>
          <a:latin typeface="Tahoma" pitchFamily="34" charset="0"/>
        </a:defRPr>
      </a:lvl5pPr>
      <a:lvl6pPr marL="457200" algn="l" rtl="0" fontAlgn="base">
        <a:spcBef>
          <a:spcPct val="0"/>
        </a:spcBef>
        <a:spcAft>
          <a:spcPct val="0"/>
        </a:spcAft>
        <a:defRPr sz="5400" b="1">
          <a:solidFill>
            <a:schemeClr val="tx2"/>
          </a:solidFill>
          <a:latin typeface="Tahoma" pitchFamily="34" charset="0"/>
        </a:defRPr>
      </a:lvl6pPr>
      <a:lvl7pPr marL="914400" algn="l" rtl="0" fontAlgn="base">
        <a:spcBef>
          <a:spcPct val="0"/>
        </a:spcBef>
        <a:spcAft>
          <a:spcPct val="0"/>
        </a:spcAft>
        <a:defRPr sz="5400" b="1">
          <a:solidFill>
            <a:schemeClr val="tx2"/>
          </a:solidFill>
          <a:latin typeface="Tahoma" pitchFamily="34" charset="0"/>
        </a:defRPr>
      </a:lvl7pPr>
      <a:lvl8pPr marL="1371600" algn="l" rtl="0" fontAlgn="base">
        <a:spcBef>
          <a:spcPct val="0"/>
        </a:spcBef>
        <a:spcAft>
          <a:spcPct val="0"/>
        </a:spcAft>
        <a:defRPr sz="5400" b="1">
          <a:solidFill>
            <a:schemeClr val="tx2"/>
          </a:solidFill>
          <a:latin typeface="Tahoma" pitchFamily="34" charset="0"/>
        </a:defRPr>
      </a:lvl8pPr>
      <a:lvl9pPr marL="1828800" algn="l" rtl="0" fontAlgn="base">
        <a:spcBef>
          <a:spcPct val="0"/>
        </a:spcBef>
        <a:spcAft>
          <a:spcPct val="0"/>
        </a:spcAft>
        <a:defRPr sz="5400" b="1">
          <a:solidFill>
            <a:schemeClr val="tx2"/>
          </a:solidFill>
          <a:latin typeface="Tahoma" pitchFamily="34" charset="0"/>
        </a:defRPr>
      </a:lvl9pPr>
    </p:titleStyle>
    <p:bodyStyle>
      <a:lvl1pPr marL="342900" indent="-342900" algn="l" rtl="0" fontAlgn="base">
        <a:spcBef>
          <a:spcPct val="40000"/>
        </a:spcBef>
        <a:spcAft>
          <a:spcPct val="0"/>
        </a:spcAft>
        <a:buClr>
          <a:schemeClr val="tx2"/>
        </a:buClr>
        <a:buSzPct val="85000"/>
        <a:buChar char="•"/>
        <a:defRPr sz="4000">
          <a:solidFill>
            <a:schemeClr val="tx1"/>
          </a:solidFill>
          <a:latin typeface="+mn-lt"/>
          <a:ea typeface="+mn-ea"/>
          <a:cs typeface="+mn-cs"/>
        </a:defRPr>
      </a:lvl1pPr>
      <a:lvl2pPr marL="742950" indent="-285750" algn="l" rtl="0" fontAlgn="base">
        <a:spcBef>
          <a:spcPct val="40000"/>
        </a:spcBef>
        <a:spcAft>
          <a:spcPct val="0"/>
        </a:spcAft>
        <a:buClr>
          <a:schemeClr val="folHlink"/>
        </a:buClr>
        <a:buSzPct val="70000"/>
        <a:buChar char="•"/>
        <a:defRPr sz="3600">
          <a:solidFill>
            <a:schemeClr val="tx1"/>
          </a:solidFill>
          <a:latin typeface="+mn-lt"/>
        </a:defRPr>
      </a:lvl2pPr>
      <a:lvl3pPr marL="1143000" indent="-228600" algn="l" rtl="0" fontAlgn="base">
        <a:spcBef>
          <a:spcPct val="40000"/>
        </a:spcBef>
        <a:spcAft>
          <a:spcPct val="0"/>
        </a:spcAft>
        <a:buClr>
          <a:schemeClr val="hlink"/>
        </a:buClr>
        <a:buSzPct val="85000"/>
        <a:buChar char="•"/>
        <a:defRPr sz="3200">
          <a:solidFill>
            <a:schemeClr val="tx1"/>
          </a:solidFill>
          <a:latin typeface="+mn-lt"/>
        </a:defRPr>
      </a:lvl3pPr>
      <a:lvl4pPr marL="1600200" indent="-228600" algn="l" rtl="0" fontAlgn="base">
        <a:spcBef>
          <a:spcPct val="20000"/>
        </a:spcBef>
        <a:spcAft>
          <a:spcPct val="0"/>
        </a:spcAft>
        <a:buClr>
          <a:schemeClr val="accent2"/>
        </a:buClr>
        <a:buSzPct val="80000"/>
        <a:buChar char="•"/>
        <a:defRPr sz="2000">
          <a:solidFill>
            <a:schemeClr val="tx1"/>
          </a:solidFill>
          <a:latin typeface="+mn-lt"/>
        </a:defRPr>
      </a:lvl4pPr>
      <a:lvl5pPr marL="2057400" indent="-228600" algn="l" rtl="0" fontAlgn="base">
        <a:spcBef>
          <a:spcPct val="20000"/>
        </a:spcBef>
        <a:spcAft>
          <a:spcPct val="0"/>
        </a:spcAft>
        <a:buClr>
          <a:schemeClr val="accent1"/>
        </a:buClr>
        <a:buSzPct val="80000"/>
        <a:buChar char="•"/>
        <a:defRPr sz="2000">
          <a:solidFill>
            <a:schemeClr val="tx1"/>
          </a:solidFill>
          <a:latin typeface="+mn-lt"/>
        </a:defRPr>
      </a:lvl5pPr>
      <a:lvl6pPr marL="2514600" indent="-228600" algn="l" rtl="0" fontAlgn="base">
        <a:spcBef>
          <a:spcPct val="20000"/>
        </a:spcBef>
        <a:spcAft>
          <a:spcPct val="0"/>
        </a:spcAft>
        <a:buClr>
          <a:schemeClr val="accent1"/>
        </a:buClr>
        <a:buSzPct val="80000"/>
        <a:buChar char="•"/>
        <a:defRPr sz="2000">
          <a:solidFill>
            <a:schemeClr val="tx1"/>
          </a:solidFill>
          <a:latin typeface="+mn-lt"/>
        </a:defRPr>
      </a:lvl6pPr>
      <a:lvl7pPr marL="2971800" indent="-228600" algn="l" rtl="0" fontAlgn="base">
        <a:spcBef>
          <a:spcPct val="20000"/>
        </a:spcBef>
        <a:spcAft>
          <a:spcPct val="0"/>
        </a:spcAft>
        <a:buClr>
          <a:schemeClr val="accent1"/>
        </a:buClr>
        <a:buSzPct val="80000"/>
        <a:buChar char="•"/>
        <a:defRPr sz="2000">
          <a:solidFill>
            <a:schemeClr val="tx1"/>
          </a:solidFill>
          <a:latin typeface="+mn-lt"/>
        </a:defRPr>
      </a:lvl7pPr>
      <a:lvl8pPr marL="3429000" indent="-228600" algn="l" rtl="0" fontAlgn="base">
        <a:spcBef>
          <a:spcPct val="20000"/>
        </a:spcBef>
        <a:spcAft>
          <a:spcPct val="0"/>
        </a:spcAft>
        <a:buClr>
          <a:schemeClr val="accent1"/>
        </a:buClr>
        <a:buSzPct val="80000"/>
        <a:buChar char="•"/>
        <a:defRPr sz="2000">
          <a:solidFill>
            <a:schemeClr val="tx1"/>
          </a:solidFill>
          <a:latin typeface="+mn-lt"/>
        </a:defRPr>
      </a:lvl8pPr>
      <a:lvl9pPr marL="3886200" indent="-228600" algn="l" rtl="0" fontAlgn="base">
        <a:spcBef>
          <a:spcPct val="20000"/>
        </a:spcBef>
        <a:spcAft>
          <a:spcPct val="0"/>
        </a:spcAft>
        <a:buClr>
          <a:schemeClr val="accent1"/>
        </a:buClr>
        <a:buSzPct val="8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ctrTitle"/>
          </p:nvPr>
        </p:nvSpPr>
        <p:spPr>
          <a:xfrm>
            <a:off x="0" y="762000"/>
            <a:ext cx="8915400" cy="1143000"/>
          </a:xfrm>
        </p:spPr>
        <p:txBody>
          <a:bodyPr/>
          <a:lstStyle/>
          <a:p>
            <a:r>
              <a:rPr lang="en-US" sz="5400" smtClean="0"/>
              <a:t>Judicial Ethics Issues in Cases Involving Elders</a:t>
            </a:r>
          </a:p>
        </p:txBody>
      </p:sp>
      <p:sp>
        <p:nvSpPr>
          <p:cNvPr id="264195" name="Rectangle 3"/>
          <p:cNvSpPr>
            <a:spLocks noGrp="1" noChangeArrowheads="1"/>
          </p:cNvSpPr>
          <p:nvPr>
            <p:ph type="subTitle" idx="1"/>
          </p:nvPr>
        </p:nvSpPr>
        <p:spPr>
          <a:xfrm>
            <a:off x="914400" y="2362200"/>
            <a:ext cx="7543800" cy="762000"/>
          </a:xfrm>
        </p:spPr>
        <p:txBody>
          <a:bodyPr/>
          <a:lstStyle/>
          <a:p>
            <a:pPr>
              <a:lnSpc>
                <a:spcPct val="80000"/>
              </a:lnSpc>
            </a:pPr>
            <a:r>
              <a:rPr lang="en-US" sz="3600" smtClean="0"/>
              <a:t>Hon. Julie Conger (ret.)</a:t>
            </a:r>
          </a:p>
          <a:p>
            <a:pPr>
              <a:lnSpc>
                <a:spcPct val="80000"/>
              </a:lnSpc>
            </a:pPr>
            <a:r>
              <a:rPr lang="en-US" sz="3600" smtClean="0"/>
              <a:t>Superior Court of Alameda County</a:t>
            </a:r>
          </a:p>
        </p:txBody>
      </p:sp>
      <p:pic>
        <p:nvPicPr>
          <p:cNvPr id="264196" name="Picture 4" descr="MPj02278280000[1]"/>
          <p:cNvPicPr>
            <a:picLocks noChangeAspect="1" noChangeArrowheads="1"/>
          </p:cNvPicPr>
          <p:nvPr/>
        </p:nvPicPr>
        <p:blipFill>
          <a:blip r:embed="rId2" cstate="print"/>
          <a:srcRect/>
          <a:stretch>
            <a:fillRect/>
          </a:stretch>
        </p:blipFill>
        <p:spPr bwMode="auto">
          <a:xfrm>
            <a:off x="2667000" y="4038600"/>
            <a:ext cx="3657600" cy="2432050"/>
          </a:xfrm>
          <a:prstGeom prst="rect">
            <a:avLst/>
          </a:prstGeom>
          <a:noFill/>
          <a:ln w="9525">
            <a:noFill/>
            <a:miter lim="800000"/>
            <a:headEnd/>
            <a:tailEnd/>
          </a:ln>
        </p:spPr>
      </p:pic>
      <p:sp>
        <p:nvSpPr>
          <p:cNvPr id="264197" name="Slide Number Placeholder 4"/>
          <p:cNvSpPr>
            <a:spLocks noGrp="1"/>
          </p:cNvSpPr>
          <p:nvPr>
            <p:ph type="sldNum" sz="quarter" idx="4294967295"/>
          </p:nvPr>
        </p:nvSpPr>
        <p:spPr>
          <a:xfrm>
            <a:off x="6858000" y="6248400"/>
            <a:ext cx="1905000" cy="457200"/>
          </a:xfrm>
          <a:prstGeom prst="rect">
            <a:avLst/>
          </a:prstGeom>
          <a:noFill/>
        </p:spPr>
        <p:txBody>
          <a:bodyPr/>
          <a:lstStyle/>
          <a:p>
            <a:fld id="{D8A358B9-5404-40EA-89F0-C7C27C587FE0}" type="slidenum">
              <a:rPr lang="en-US" smtClean="0">
                <a:solidFill>
                  <a:schemeClr val="tx1"/>
                </a:solidFill>
              </a:rPr>
              <a:pPr/>
              <a:t>1</a:t>
            </a:fld>
            <a:endParaRPr lang="en-US"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838200"/>
            <a:ext cx="8650288" cy="4227513"/>
          </a:xfrm>
        </p:spPr>
        <p:txBody>
          <a:bodyPr/>
          <a:lstStyle/>
          <a:p>
            <a:r>
              <a:rPr lang="en-US" dirty="0" smtClean="0"/>
              <a:t>In a conservatorship proceeding, two siblings are so focused on their mutual animosity that they are not presenting the evidence you need to decide the case</a:t>
            </a:r>
          </a:p>
          <a:p>
            <a:r>
              <a:rPr lang="en-US" dirty="0" smtClean="0"/>
              <a:t>What do you do and why? How do you ethically obtain the information?</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Canon 3B(8)</a:t>
            </a:r>
            <a:endParaRPr lang="en-US" dirty="0"/>
          </a:p>
        </p:txBody>
      </p:sp>
      <p:sp>
        <p:nvSpPr>
          <p:cNvPr id="3" name="Content Placeholder 2"/>
          <p:cNvSpPr>
            <a:spLocks noGrp="1"/>
          </p:cNvSpPr>
          <p:nvPr>
            <p:ph idx="1"/>
          </p:nvPr>
        </p:nvSpPr>
        <p:spPr/>
        <p:txBody>
          <a:bodyPr/>
          <a:lstStyle/>
          <a:p>
            <a:r>
              <a:rPr lang="en-US" dirty="0" smtClean="0"/>
              <a:t>Requires that “a judge shall dispose of all judicial matters fairly, promptly, and efficiently.”</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Self-Represented Litigants-Fundamental Principles</a:t>
            </a:r>
            <a:endParaRPr lang="en-US" sz="4400" dirty="0"/>
          </a:p>
        </p:txBody>
      </p:sp>
      <p:sp>
        <p:nvSpPr>
          <p:cNvPr id="3" name="Content Placeholder 2"/>
          <p:cNvSpPr>
            <a:spLocks noGrp="1"/>
          </p:cNvSpPr>
          <p:nvPr>
            <p:ph idx="1"/>
          </p:nvPr>
        </p:nvSpPr>
        <p:spPr>
          <a:xfrm>
            <a:off x="228600" y="1905000"/>
            <a:ext cx="8726488" cy="4227513"/>
          </a:xfrm>
        </p:spPr>
        <p:txBody>
          <a:bodyPr/>
          <a:lstStyle/>
          <a:p>
            <a:pPr marL="742950" indent="-742950">
              <a:buFont typeface="+mj-lt"/>
              <a:buAutoNum type="arabicPeriod"/>
            </a:pPr>
            <a:r>
              <a:rPr lang="en-US" dirty="0" smtClean="0"/>
              <a:t>Matters should be decided on the merits rather than by procedural default</a:t>
            </a:r>
          </a:p>
          <a:p>
            <a:pPr marL="742950" indent="-742950">
              <a:buFont typeface="+mj-lt"/>
              <a:buAutoNum type="arabicPeriod"/>
            </a:pPr>
            <a:r>
              <a:rPr lang="en-US" dirty="0" smtClean="0"/>
              <a:t>Trial judges have a duty to avoid miscarriages of justice</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Self-Represented Litigants-Fundamental Principles</a:t>
            </a:r>
            <a:endParaRPr lang="en-US" sz="4000" dirty="0"/>
          </a:p>
        </p:txBody>
      </p:sp>
      <p:sp>
        <p:nvSpPr>
          <p:cNvPr id="3" name="Content Placeholder 2"/>
          <p:cNvSpPr>
            <a:spLocks noGrp="1"/>
          </p:cNvSpPr>
          <p:nvPr>
            <p:ph idx="1"/>
          </p:nvPr>
        </p:nvSpPr>
        <p:spPr>
          <a:xfrm>
            <a:off x="304800" y="1905000"/>
            <a:ext cx="8650288" cy="4227513"/>
          </a:xfrm>
        </p:spPr>
        <p:txBody>
          <a:bodyPr/>
          <a:lstStyle/>
          <a:p>
            <a:pPr marL="742950" indent="-742950">
              <a:buFont typeface="+mj-lt"/>
              <a:buAutoNum type="arabicPeriod" startAt="3"/>
            </a:pPr>
            <a:r>
              <a:rPr lang="en-US" sz="3200" dirty="0" smtClean="0"/>
              <a:t>Trial judges have a duty to ensure adequate notice and clarity of instructions to ensure comprehension by litigants uneducated in the law</a:t>
            </a:r>
          </a:p>
          <a:p>
            <a:pPr marL="742950" indent="-742950">
              <a:buFont typeface="+mj-lt"/>
              <a:buAutoNum type="arabicPeriod" startAt="3"/>
            </a:pPr>
            <a:r>
              <a:rPr lang="en-US" sz="3200" dirty="0" smtClean="0"/>
              <a:t>Trial judges may provide assistance to self-represented litigants to ensure compliance with the rules of evidence and procedure</a:t>
            </a:r>
            <a:endParaRPr lang="en-US" sz="32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Commentary to Canon 3B(8)</a:t>
            </a:r>
            <a:endParaRPr lang="en-US" sz="4000" dirty="0"/>
          </a:p>
        </p:txBody>
      </p:sp>
      <p:sp>
        <p:nvSpPr>
          <p:cNvPr id="3" name="Content Placeholder 2"/>
          <p:cNvSpPr>
            <a:spLocks noGrp="1"/>
          </p:cNvSpPr>
          <p:nvPr>
            <p:ph idx="1"/>
          </p:nvPr>
        </p:nvSpPr>
        <p:spPr>
          <a:xfrm>
            <a:off x="381000" y="1905000"/>
            <a:ext cx="8574088" cy="4227513"/>
          </a:xfrm>
        </p:spPr>
        <p:txBody>
          <a:bodyPr/>
          <a:lstStyle/>
          <a:p>
            <a:pPr>
              <a:buNone/>
            </a:pPr>
            <a:r>
              <a:rPr lang="en-US" dirty="0" smtClean="0"/>
              <a:t>“The obligation of a judge to dispose of matters promptly and efficiently must not take precedence over the judge’s obligation to dispose of the matters fairly and with patience.”</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a:t>
            </a:r>
            <a:endParaRPr lang="en-US" dirty="0"/>
          </a:p>
        </p:txBody>
      </p:sp>
      <p:sp>
        <p:nvSpPr>
          <p:cNvPr id="3" name="Content Placeholder 2"/>
          <p:cNvSpPr>
            <a:spLocks noGrp="1"/>
          </p:cNvSpPr>
          <p:nvPr>
            <p:ph idx="1"/>
          </p:nvPr>
        </p:nvSpPr>
        <p:spPr/>
        <p:txBody>
          <a:bodyPr/>
          <a:lstStyle/>
          <a:p>
            <a:pPr marL="742950" indent="-742950">
              <a:buFont typeface="+mj-lt"/>
              <a:buAutoNum type="arabicPeriod"/>
            </a:pPr>
            <a:r>
              <a:rPr lang="en-US" dirty="0" smtClean="0"/>
              <a:t>Plain English</a:t>
            </a:r>
          </a:p>
          <a:p>
            <a:pPr marL="742950" indent="-742950">
              <a:buFont typeface="+mj-lt"/>
              <a:buAutoNum type="arabicPeriod"/>
            </a:pPr>
            <a:r>
              <a:rPr lang="en-US" dirty="0" smtClean="0"/>
              <a:t>Talk to the judge, not each other</a:t>
            </a:r>
          </a:p>
          <a:p>
            <a:pPr marL="742950" indent="-742950">
              <a:buFont typeface="+mj-lt"/>
              <a:buAutoNum type="arabicPeriod"/>
            </a:pPr>
            <a:r>
              <a:rPr lang="en-US" dirty="0" smtClean="0"/>
              <a:t>Civility counts</a:t>
            </a:r>
          </a:p>
          <a:p>
            <a:pPr marL="742950" indent="-742950">
              <a:buFont typeface="+mj-lt"/>
              <a:buAutoNum type="arabicPeriod"/>
            </a:pPr>
            <a:r>
              <a:rPr lang="en-US" dirty="0" smtClean="0"/>
              <a:t>Ask questions</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a:t>
            </a:r>
            <a:endParaRPr lang="en-US" dirty="0"/>
          </a:p>
        </p:txBody>
      </p:sp>
      <p:sp>
        <p:nvSpPr>
          <p:cNvPr id="3" name="Content Placeholder 2"/>
          <p:cNvSpPr>
            <a:spLocks noGrp="1"/>
          </p:cNvSpPr>
          <p:nvPr>
            <p:ph idx="1"/>
          </p:nvPr>
        </p:nvSpPr>
        <p:spPr/>
        <p:txBody>
          <a:bodyPr/>
          <a:lstStyle/>
          <a:p>
            <a:pPr marL="742950" indent="-742950">
              <a:buFont typeface="+mj-lt"/>
              <a:buAutoNum type="arabicPeriod" startAt="5"/>
            </a:pPr>
            <a:r>
              <a:rPr lang="en-US" dirty="0" smtClean="0"/>
              <a:t>Actively listen</a:t>
            </a:r>
          </a:p>
          <a:p>
            <a:pPr marL="742950" indent="-742950">
              <a:buFont typeface="+mj-lt"/>
              <a:buAutoNum type="arabicPeriod" startAt="5"/>
            </a:pPr>
            <a:r>
              <a:rPr lang="en-US" dirty="0" smtClean="0"/>
              <a:t>Offer neutral assistance</a:t>
            </a:r>
          </a:p>
          <a:p>
            <a:pPr marL="742950" indent="-742950">
              <a:buFont typeface="+mj-lt"/>
              <a:buAutoNum type="arabicPeriod" startAt="5"/>
            </a:pPr>
            <a:r>
              <a:rPr lang="en-US" dirty="0" smtClean="0"/>
              <a:t>Guard against miscarriage of justice</a:t>
            </a:r>
          </a:p>
        </p:txBody>
      </p:sp>
      <p:sp>
        <p:nvSpPr>
          <p:cNvPr id="4" name="Slide Number Placeholder 3"/>
          <p:cNvSpPr>
            <a:spLocks noGrp="1"/>
          </p:cNvSpPr>
          <p:nvPr>
            <p:ph type="sldNum" sz="quarter" idx="12"/>
          </p:nvPr>
        </p:nvSpPr>
        <p:spPr/>
        <p:txBody>
          <a:bodyPr/>
          <a:lstStyle/>
          <a:p>
            <a:fld id="{E989855A-489C-493A-9105-C1FAEFBB4006}"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 Judge Can Do:</a:t>
            </a:r>
            <a:endParaRPr lang="en-US" dirty="0"/>
          </a:p>
        </p:txBody>
      </p:sp>
      <p:sp>
        <p:nvSpPr>
          <p:cNvPr id="3" name="Content Placeholder 2"/>
          <p:cNvSpPr>
            <a:spLocks noGrp="1"/>
          </p:cNvSpPr>
          <p:nvPr>
            <p:ph idx="1"/>
          </p:nvPr>
        </p:nvSpPr>
        <p:spPr>
          <a:xfrm>
            <a:off x="228600" y="1905000"/>
            <a:ext cx="8726488" cy="4227513"/>
          </a:xfrm>
        </p:spPr>
        <p:txBody>
          <a:bodyPr/>
          <a:lstStyle/>
          <a:p>
            <a:pPr marL="742950" indent="-742950">
              <a:buFont typeface="+mj-lt"/>
              <a:buAutoNum type="arabicPeriod"/>
            </a:pPr>
            <a:r>
              <a:rPr lang="en-US" sz="3600" dirty="0" smtClean="0"/>
              <a:t>Give effect to substance and provide opportunities to cure deficiencies</a:t>
            </a:r>
          </a:p>
          <a:p>
            <a:pPr marL="742950" indent="-742950">
              <a:buFont typeface="+mj-lt"/>
              <a:buAutoNum type="arabicPeriod"/>
            </a:pPr>
            <a:r>
              <a:rPr lang="en-US" sz="3600" dirty="0" smtClean="0"/>
              <a:t>Explain basis for rulings</a:t>
            </a:r>
          </a:p>
          <a:p>
            <a:pPr marL="742950" indent="-742950">
              <a:buFont typeface="+mj-lt"/>
              <a:buAutoNum type="arabicPeriod"/>
            </a:pPr>
            <a:r>
              <a:rPr lang="en-US" sz="3600" dirty="0" smtClean="0"/>
              <a:t>Grant continuance</a:t>
            </a:r>
          </a:p>
          <a:p>
            <a:pPr marL="742950" indent="-742950">
              <a:buFont typeface="+mj-lt"/>
              <a:buAutoNum type="arabicPeriod"/>
            </a:pPr>
            <a:r>
              <a:rPr lang="en-US" sz="3600" dirty="0" smtClean="0"/>
              <a:t>Explain process of proceedings</a:t>
            </a:r>
          </a:p>
          <a:p>
            <a:pPr marL="742950" indent="-742950">
              <a:buFont typeface="+mj-lt"/>
              <a:buAutoNum type="arabicPeriod"/>
            </a:pPr>
            <a:r>
              <a:rPr lang="en-US" sz="3600" dirty="0" smtClean="0"/>
              <a:t>Question witnesses</a:t>
            </a:r>
            <a:endParaRPr lang="en-US" sz="36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 Judge Can Do</a:t>
            </a:r>
            <a:endParaRPr lang="en-US" dirty="0"/>
          </a:p>
        </p:txBody>
      </p:sp>
      <p:sp>
        <p:nvSpPr>
          <p:cNvPr id="3" name="Content Placeholder 2"/>
          <p:cNvSpPr>
            <a:spLocks noGrp="1"/>
          </p:cNvSpPr>
          <p:nvPr>
            <p:ph idx="1"/>
          </p:nvPr>
        </p:nvSpPr>
        <p:spPr>
          <a:xfrm>
            <a:off x="304800" y="1905000"/>
            <a:ext cx="8650288" cy="4227513"/>
          </a:xfrm>
        </p:spPr>
        <p:txBody>
          <a:bodyPr/>
          <a:lstStyle/>
          <a:p>
            <a:pPr marL="742950" indent="-742950">
              <a:buFont typeface="+mj-lt"/>
              <a:buAutoNum type="arabicPeriod" startAt="6"/>
            </a:pPr>
            <a:r>
              <a:rPr lang="en-US" dirty="0" smtClean="0"/>
              <a:t>Under certain circumstances, call witnesses</a:t>
            </a:r>
          </a:p>
          <a:p>
            <a:pPr marL="742950" indent="-742950">
              <a:buFont typeface="+mj-lt"/>
              <a:buAutoNum type="arabicPeriod" startAt="6"/>
            </a:pPr>
            <a:r>
              <a:rPr lang="en-US" dirty="0" smtClean="0"/>
              <a:t>Encourage, but not coerce, settlement or mediation</a:t>
            </a:r>
          </a:p>
          <a:p>
            <a:pPr marL="742950" indent="-742950">
              <a:buFont typeface="+mj-lt"/>
              <a:buAutoNum type="arabicPeriod" startAt="6"/>
            </a:pPr>
            <a:r>
              <a:rPr lang="en-US" dirty="0" smtClean="0"/>
              <a:t>Direct SRL to available resources</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What a Judge Should NOT Do</a:t>
            </a:r>
            <a:endParaRPr lang="en-US" sz="4400" dirty="0"/>
          </a:p>
        </p:txBody>
      </p:sp>
      <p:sp>
        <p:nvSpPr>
          <p:cNvPr id="3" name="Content Placeholder 2"/>
          <p:cNvSpPr>
            <a:spLocks noGrp="1"/>
          </p:cNvSpPr>
          <p:nvPr>
            <p:ph idx="1"/>
          </p:nvPr>
        </p:nvSpPr>
        <p:spPr>
          <a:xfrm>
            <a:off x="381000" y="1905000"/>
            <a:ext cx="8574088" cy="4227513"/>
          </a:xfrm>
        </p:spPr>
        <p:txBody>
          <a:bodyPr/>
          <a:lstStyle/>
          <a:p>
            <a:pPr marL="742950" indent="-742950">
              <a:buNone/>
            </a:pPr>
            <a:r>
              <a:rPr lang="en-US" dirty="0" smtClean="0"/>
              <a:t>Accommodate SRL who:</a:t>
            </a:r>
          </a:p>
          <a:p>
            <a:pPr marL="742950" indent="-742950">
              <a:buFont typeface="+mj-lt"/>
              <a:buAutoNum type="arabicPeriod"/>
            </a:pPr>
            <a:r>
              <a:rPr lang="en-US" dirty="0" smtClean="0"/>
              <a:t>Abuses dignity of courtroom</a:t>
            </a:r>
          </a:p>
          <a:p>
            <a:pPr marL="742950" indent="-742950">
              <a:buFont typeface="+mj-lt"/>
              <a:buAutoNum type="arabicPeriod"/>
            </a:pPr>
            <a:r>
              <a:rPr lang="en-US" dirty="0" smtClean="0"/>
              <a:t>Is grossly negligent or lacks good faith</a:t>
            </a:r>
          </a:p>
          <a:p>
            <a:pPr marL="742950" indent="-742950">
              <a:buFont typeface="+mj-lt"/>
              <a:buAutoNum type="arabicPeriod"/>
            </a:pPr>
            <a:r>
              <a:rPr lang="en-US" dirty="0" smtClean="0"/>
              <a:t>Deliberately delays or fails to comply with orders</a:t>
            </a:r>
          </a:p>
          <a:p>
            <a:pPr marL="742950" indent="-7429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a:xfrm>
            <a:off x="1219200" y="609600"/>
            <a:ext cx="7086600" cy="2209800"/>
          </a:xfrm>
        </p:spPr>
        <p:txBody>
          <a:bodyPr/>
          <a:lstStyle/>
          <a:p>
            <a:pPr algn="ctr" eaLnBrk="1" hangingPunct="1"/>
            <a:r>
              <a:rPr lang="en-US" dirty="0" smtClean="0"/>
              <a:t>Hon. Julie Conger</a:t>
            </a:r>
            <a:br>
              <a:rPr lang="en-US" dirty="0" smtClean="0"/>
            </a:br>
            <a:endParaRPr lang="en-US" sz="4800" dirty="0" smtClean="0"/>
          </a:p>
        </p:txBody>
      </p:sp>
      <p:sp>
        <p:nvSpPr>
          <p:cNvPr id="265219" name="Rectangle 3"/>
          <p:cNvSpPr>
            <a:spLocks noGrp="1" noChangeArrowheads="1"/>
          </p:cNvSpPr>
          <p:nvPr>
            <p:ph type="body" idx="1"/>
          </p:nvPr>
        </p:nvSpPr>
        <p:spPr>
          <a:xfrm>
            <a:off x="762000" y="3048000"/>
            <a:ext cx="7888288" cy="2703513"/>
          </a:xfrm>
        </p:spPr>
        <p:txBody>
          <a:bodyPr/>
          <a:lstStyle/>
          <a:p>
            <a:pPr algn="ctr" eaLnBrk="1" hangingPunct="1">
              <a:buFontTx/>
              <a:buNone/>
            </a:pPr>
            <a:r>
              <a:rPr lang="en-US" sz="6000" dirty="0" smtClean="0"/>
              <a:t>(707) 331-0993</a:t>
            </a:r>
          </a:p>
        </p:txBody>
      </p:sp>
      <p:sp>
        <p:nvSpPr>
          <p:cNvPr id="4" name="Slide Number Placeholder 3"/>
          <p:cNvSpPr>
            <a:spLocks noGrp="1"/>
          </p:cNvSpPr>
          <p:nvPr>
            <p:ph type="sldNum" sz="quarter" idx="12"/>
          </p:nvPr>
        </p:nvSpPr>
        <p:spPr/>
        <p:txBody>
          <a:bodyPr/>
          <a:lstStyle/>
          <a:p>
            <a:fld id="{E989855A-489C-493A-9105-C1FAEFBB4006}"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What a Judge Cannot Do</a:t>
            </a:r>
            <a:endParaRPr lang="en-US" sz="4800" dirty="0"/>
          </a:p>
        </p:txBody>
      </p:sp>
      <p:sp>
        <p:nvSpPr>
          <p:cNvPr id="3" name="Content Placeholder 2"/>
          <p:cNvSpPr>
            <a:spLocks noGrp="1"/>
          </p:cNvSpPr>
          <p:nvPr>
            <p:ph idx="1"/>
          </p:nvPr>
        </p:nvSpPr>
        <p:spPr>
          <a:xfrm>
            <a:off x="228600" y="1905000"/>
            <a:ext cx="8726488" cy="4227513"/>
          </a:xfrm>
        </p:spPr>
        <p:txBody>
          <a:bodyPr/>
          <a:lstStyle/>
          <a:p>
            <a:pPr>
              <a:buNone/>
            </a:pPr>
            <a:r>
              <a:rPr lang="en-US" sz="3600" dirty="0" smtClean="0"/>
              <a:t>Unreasonably accommodate SRL by:</a:t>
            </a:r>
          </a:p>
          <a:p>
            <a:pPr marL="742950" indent="-742950">
              <a:buFont typeface="+mj-lt"/>
              <a:buAutoNum type="arabicPeriod"/>
            </a:pPr>
            <a:r>
              <a:rPr lang="en-US" sz="3600" dirty="0" smtClean="0"/>
              <a:t>Creating claims/defenses or disregarding law</a:t>
            </a:r>
          </a:p>
          <a:p>
            <a:pPr marL="742950" indent="-742950">
              <a:buFont typeface="+mj-lt"/>
              <a:buAutoNum type="arabicPeriod"/>
            </a:pPr>
            <a:r>
              <a:rPr lang="en-US" sz="3600" dirty="0" smtClean="0"/>
              <a:t>Prejudice another party</a:t>
            </a:r>
          </a:p>
          <a:p>
            <a:pPr marL="742950" indent="-742950">
              <a:buFont typeface="+mj-lt"/>
              <a:buAutoNum type="arabicPeriod"/>
            </a:pPr>
            <a:r>
              <a:rPr lang="en-US" sz="3600" dirty="0" smtClean="0"/>
              <a:t>Act as counsel</a:t>
            </a:r>
          </a:p>
          <a:p>
            <a:pPr marL="742950" indent="-742950">
              <a:buFont typeface="+mj-lt"/>
              <a:buAutoNum type="arabicPeriod"/>
            </a:pPr>
            <a:r>
              <a:rPr lang="en-US" sz="3600" dirty="0" smtClean="0"/>
              <a:t>Deny fundamental rights</a:t>
            </a:r>
            <a:endParaRPr lang="en-US" sz="36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Canon 3B(7)-Three Parts</a:t>
            </a:r>
            <a:endParaRPr lang="en-US" sz="4800" dirty="0"/>
          </a:p>
        </p:txBody>
      </p:sp>
      <p:sp>
        <p:nvSpPr>
          <p:cNvPr id="3" name="Content Placeholder 2"/>
          <p:cNvSpPr>
            <a:spLocks noGrp="1"/>
          </p:cNvSpPr>
          <p:nvPr>
            <p:ph idx="1"/>
          </p:nvPr>
        </p:nvSpPr>
        <p:spPr/>
        <p:txBody>
          <a:bodyPr/>
          <a:lstStyle/>
          <a:p>
            <a:r>
              <a:rPr lang="en-US" dirty="0" smtClean="0"/>
              <a:t>A judge shall not initiate, permit or consider ex parte communications unless…</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 parte</a:t>
            </a:r>
            <a:endParaRPr lang="en-US" dirty="0"/>
          </a:p>
        </p:txBody>
      </p:sp>
      <p:sp>
        <p:nvSpPr>
          <p:cNvPr id="3" name="Content Placeholder 2"/>
          <p:cNvSpPr>
            <a:spLocks noGrp="1"/>
          </p:cNvSpPr>
          <p:nvPr>
            <p:ph idx="1"/>
          </p:nvPr>
        </p:nvSpPr>
        <p:spPr/>
        <p:txBody>
          <a:bodyPr/>
          <a:lstStyle/>
          <a:p>
            <a:r>
              <a:rPr lang="en-US" dirty="0" smtClean="0"/>
              <a:t>Any communications to or from the judge outside the presence of the parties</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Subject of communication</a:t>
            </a:r>
            <a:endParaRPr lang="en-US" sz="4800" dirty="0"/>
          </a:p>
        </p:txBody>
      </p:sp>
      <p:sp>
        <p:nvSpPr>
          <p:cNvPr id="3" name="Content Placeholder 2"/>
          <p:cNvSpPr>
            <a:spLocks noGrp="1"/>
          </p:cNvSpPr>
          <p:nvPr>
            <p:ph idx="1"/>
          </p:nvPr>
        </p:nvSpPr>
        <p:spPr/>
        <p:txBody>
          <a:bodyPr/>
          <a:lstStyle/>
          <a:p>
            <a:r>
              <a:rPr lang="en-US" dirty="0" smtClean="0"/>
              <a:t>Concerning a pending or impending case</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905000"/>
            <a:ext cx="8726488" cy="4227513"/>
          </a:xfrm>
        </p:spPr>
        <p:txBody>
          <a:bodyPr/>
          <a:lstStyle/>
          <a:p>
            <a:pPr algn="ctr"/>
            <a:r>
              <a:rPr lang="en-US" dirty="0" smtClean="0"/>
              <a:t>A judge must make reasonable efforts to avoid any ex parte communications. But there are exceptions…</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Canon 3B(7)(d)</a:t>
            </a:r>
            <a:endParaRPr lang="en-US" dirty="0"/>
          </a:p>
        </p:txBody>
      </p:sp>
      <p:sp>
        <p:nvSpPr>
          <p:cNvPr id="3" name="Content Placeholder 2"/>
          <p:cNvSpPr>
            <a:spLocks noGrp="1"/>
          </p:cNvSpPr>
          <p:nvPr>
            <p:ph idx="1"/>
          </p:nvPr>
        </p:nvSpPr>
        <p:spPr>
          <a:xfrm>
            <a:off x="304800" y="1905000"/>
            <a:ext cx="8650288" cy="4227513"/>
          </a:xfrm>
        </p:spPr>
        <p:txBody>
          <a:bodyPr/>
          <a:lstStyle/>
          <a:p>
            <a:r>
              <a:rPr lang="en-US" dirty="0" smtClean="0"/>
              <a:t>If a judge inadvertently engages in an ex parte communication, then the judge must “promptly notify the parties of the “substance of the communication and provide the parties with an opportunity to respond.”</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Exceptions-Other Judges</a:t>
            </a:r>
            <a:endParaRPr lang="en-US" sz="4800" dirty="0"/>
          </a:p>
        </p:txBody>
      </p:sp>
      <p:sp>
        <p:nvSpPr>
          <p:cNvPr id="3" name="Content Placeholder 2"/>
          <p:cNvSpPr>
            <a:spLocks noGrp="1"/>
          </p:cNvSpPr>
          <p:nvPr>
            <p:ph idx="1"/>
          </p:nvPr>
        </p:nvSpPr>
        <p:spPr>
          <a:xfrm>
            <a:off x="304800" y="1905000"/>
            <a:ext cx="8650288" cy="4227513"/>
          </a:xfrm>
        </p:spPr>
        <p:txBody>
          <a:bodyPr/>
          <a:lstStyle/>
          <a:p>
            <a:r>
              <a:rPr lang="en-US" sz="3200" dirty="0" smtClean="0"/>
              <a:t>Communication with other judges is an exception</a:t>
            </a:r>
          </a:p>
          <a:p>
            <a:r>
              <a:rPr lang="en-US" sz="3200" dirty="0" smtClean="0"/>
              <a:t>But, reasonable efforts must be made to avoid receiving factual information that is not part of the record</a:t>
            </a:r>
          </a:p>
          <a:p>
            <a:r>
              <a:rPr lang="en-US" sz="3200" dirty="0" smtClean="0"/>
              <a:t>And if such information is received it must be disclosed to the parties</a:t>
            </a:r>
            <a:endParaRPr lang="en-US" sz="32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Canon 3B(7)(a) and Commentary</a:t>
            </a:r>
            <a:endParaRPr lang="en-US" sz="4400" dirty="0"/>
          </a:p>
        </p:txBody>
      </p:sp>
      <p:sp>
        <p:nvSpPr>
          <p:cNvPr id="3" name="Content Placeholder 2"/>
          <p:cNvSpPr>
            <a:spLocks noGrp="1"/>
          </p:cNvSpPr>
          <p:nvPr>
            <p:ph idx="1"/>
          </p:nvPr>
        </p:nvSpPr>
        <p:spPr>
          <a:xfrm>
            <a:off x="228600" y="1905000"/>
            <a:ext cx="8726488" cy="4227513"/>
          </a:xfrm>
        </p:spPr>
        <p:txBody>
          <a:bodyPr/>
          <a:lstStyle/>
          <a:p>
            <a:pPr>
              <a:buNone/>
            </a:pPr>
            <a:r>
              <a:rPr lang="en-US" sz="3200" dirty="0" smtClean="0"/>
              <a:t>A judge should not discuss a case with a judge:</a:t>
            </a:r>
          </a:p>
          <a:p>
            <a:r>
              <a:rPr lang="en-US" sz="3200" dirty="0" smtClean="0"/>
              <a:t>Who has previously been disqualified</a:t>
            </a:r>
          </a:p>
          <a:p>
            <a:r>
              <a:rPr lang="en-US" sz="3200" dirty="0" smtClean="0"/>
              <a:t>Whom the judge knows would be disqualified</a:t>
            </a:r>
          </a:p>
          <a:p>
            <a:r>
              <a:rPr lang="en-US" sz="3200" dirty="0" smtClean="0"/>
              <a:t>Who is participating or will participate in appellate review</a:t>
            </a:r>
            <a:endParaRPr lang="en-US" sz="32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Exceptions: Court Personnel</a:t>
            </a:r>
            <a:endParaRPr lang="en-US" sz="4400" dirty="0"/>
          </a:p>
        </p:txBody>
      </p:sp>
      <p:sp>
        <p:nvSpPr>
          <p:cNvPr id="3" name="Content Placeholder 2"/>
          <p:cNvSpPr>
            <a:spLocks noGrp="1"/>
          </p:cNvSpPr>
          <p:nvPr>
            <p:ph idx="1"/>
          </p:nvPr>
        </p:nvSpPr>
        <p:spPr>
          <a:xfrm>
            <a:off x="228600" y="1905000"/>
            <a:ext cx="8726488" cy="4227513"/>
          </a:xfrm>
        </p:spPr>
        <p:txBody>
          <a:bodyPr/>
          <a:lstStyle/>
          <a:p>
            <a:pPr>
              <a:buNone/>
            </a:pPr>
            <a:r>
              <a:rPr lang="en-US" dirty="0" smtClean="0"/>
              <a:t>Canon 3B(7)(a)</a:t>
            </a:r>
          </a:p>
          <a:p>
            <a:r>
              <a:rPr lang="en-US" sz="3200" dirty="0" smtClean="0"/>
              <a:t>A judge may conduct ex parte communications with court personnel but reasonable efforts must be made to “avoid receiving factual information that is not part of the record or an evaluation of that factual information.”</a:t>
            </a:r>
          </a:p>
          <a:p>
            <a:pPr>
              <a:buNone/>
            </a:pP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Who are Court Personnel?</a:t>
            </a:r>
            <a:endParaRPr lang="en-US" sz="4800" dirty="0"/>
          </a:p>
        </p:txBody>
      </p:sp>
      <p:sp>
        <p:nvSpPr>
          <p:cNvPr id="3" name="Content Placeholder 2"/>
          <p:cNvSpPr>
            <a:spLocks noGrp="1"/>
          </p:cNvSpPr>
          <p:nvPr>
            <p:ph idx="1"/>
          </p:nvPr>
        </p:nvSpPr>
        <p:spPr>
          <a:xfrm>
            <a:off x="228600" y="1905000"/>
            <a:ext cx="8726488" cy="4227513"/>
          </a:xfrm>
        </p:spPr>
        <p:txBody>
          <a:bodyPr/>
          <a:lstStyle/>
          <a:p>
            <a:r>
              <a:rPr lang="en-US" sz="3200" dirty="0" smtClean="0"/>
              <a:t>Bailiffs</a:t>
            </a:r>
          </a:p>
          <a:p>
            <a:r>
              <a:rPr lang="en-US" sz="3200" dirty="0" smtClean="0"/>
              <a:t>Court reporters</a:t>
            </a:r>
          </a:p>
          <a:p>
            <a:r>
              <a:rPr lang="en-US" sz="3200" dirty="0" smtClean="0"/>
              <a:t>Court externs</a:t>
            </a:r>
          </a:p>
          <a:p>
            <a:r>
              <a:rPr lang="en-US" sz="3200" dirty="0" smtClean="0"/>
              <a:t>Research attorneys</a:t>
            </a:r>
          </a:p>
          <a:p>
            <a:r>
              <a:rPr lang="en-US" sz="3200" dirty="0" smtClean="0"/>
              <a:t>Courtroom clerks</a:t>
            </a:r>
          </a:p>
          <a:p>
            <a:r>
              <a:rPr lang="en-US" sz="3200" dirty="0" smtClean="0"/>
              <a:t>Other employees of the court</a:t>
            </a:r>
            <a:endParaRPr lang="en-US" sz="32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457200" y="152400"/>
            <a:ext cx="8458200" cy="1371600"/>
          </a:xfrm>
        </p:spPr>
        <p:txBody>
          <a:bodyPr/>
          <a:lstStyle/>
          <a:p>
            <a:r>
              <a:rPr lang="en-US" sz="4400" dirty="0" smtClean="0"/>
              <a:t>Primary Ethical Principles</a:t>
            </a:r>
            <a:br>
              <a:rPr lang="en-US" sz="4400" dirty="0" smtClean="0"/>
            </a:br>
            <a:r>
              <a:rPr lang="en-US" sz="4400" dirty="0" smtClean="0"/>
              <a:t>Elder Abuse Cases</a:t>
            </a:r>
            <a:endParaRPr lang="en-US" sz="4400" dirty="0"/>
          </a:p>
        </p:txBody>
      </p:sp>
      <p:sp>
        <p:nvSpPr>
          <p:cNvPr id="96259" name="Rectangle 3"/>
          <p:cNvSpPr>
            <a:spLocks noGrp="1" noChangeArrowheads="1"/>
          </p:cNvSpPr>
          <p:nvPr>
            <p:ph type="body" idx="1"/>
          </p:nvPr>
        </p:nvSpPr>
        <p:spPr>
          <a:xfrm>
            <a:off x="304800" y="1905000"/>
            <a:ext cx="8650288" cy="4227513"/>
          </a:xfrm>
        </p:spPr>
        <p:txBody>
          <a:bodyPr/>
          <a:lstStyle/>
          <a:p>
            <a:r>
              <a:rPr lang="en-US" dirty="0" smtClean="0"/>
              <a:t>Independence and Impartiality—Canon 1</a:t>
            </a:r>
          </a:p>
          <a:p>
            <a:r>
              <a:rPr lang="en-US" dirty="0" smtClean="0"/>
              <a:t>Faithful to the law and Professional Competence—Canon 3B(2)</a:t>
            </a:r>
          </a:p>
          <a:p>
            <a:r>
              <a:rPr lang="en-US" dirty="0" smtClean="0"/>
              <a:t>Public Confidence in the Judiciary—Canon 2</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1371600"/>
          </a:xfrm>
        </p:spPr>
        <p:txBody>
          <a:bodyPr/>
          <a:lstStyle/>
          <a:p>
            <a:r>
              <a:rPr lang="en-US" sz="4400" dirty="0" smtClean="0"/>
              <a:t>Who are NOT court personnel?</a:t>
            </a:r>
            <a:endParaRPr lang="en-US" sz="4400" dirty="0"/>
          </a:p>
        </p:txBody>
      </p:sp>
      <p:sp>
        <p:nvSpPr>
          <p:cNvPr id="3" name="Content Placeholder 2"/>
          <p:cNvSpPr>
            <a:spLocks noGrp="1"/>
          </p:cNvSpPr>
          <p:nvPr>
            <p:ph idx="1"/>
          </p:nvPr>
        </p:nvSpPr>
        <p:spPr>
          <a:xfrm>
            <a:off x="152400" y="1905000"/>
            <a:ext cx="8726488" cy="4227513"/>
          </a:xfrm>
        </p:spPr>
        <p:txBody>
          <a:bodyPr/>
          <a:lstStyle/>
          <a:p>
            <a:r>
              <a:rPr lang="en-US" sz="3600" dirty="0" smtClean="0"/>
              <a:t>Attorneys in a proceeding before the judge</a:t>
            </a:r>
          </a:p>
          <a:p>
            <a:r>
              <a:rPr lang="en-US" sz="3600" dirty="0" smtClean="0"/>
              <a:t>Employees of other governmental entities</a:t>
            </a:r>
          </a:p>
          <a:p>
            <a:r>
              <a:rPr lang="en-US" sz="3600" dirty="0" smtClean="0"/>
              <a:t>Social workers</a:t>
            </a:r>
          </a:p>
          <a:p>
            <a:r>
              <a:rPr lang="en-US" sz="3600" dirty="0" smtClean="0"/>
              <a:t>Persons appointed by the court</a:t>
            </a:r>
          </a:p>
        </p:txBody>
      </p:sp>
      <p:sp>
        <p:nvSpPr>
          <p:cNvPr id="4" name="Slide Number Placeholder 3"/>
          <p:cNvSpPr>
            <a:spLocks noGrp="1"/>
          </p:cNvSpPr>
          <p:nvPr>
            <p:ph type="sldNum" sz="quarter" idx="12"/>
          </p:nvPr>
        </p:nvSpPr>
        <p:spPr/>
        <p:txBody>
          <a:bodyPr/>
          <a:lstStyle/>
          <a:p>
            <a:fld id="{E989855A-489C-493A-9105-C1FAEFBB4006}"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Who are NOT court personnel?</a:t>
            </a:r>
            <a:endParaRPr lang="en-US" sz="4400" dirty="0"/>
          </a:p>
        </p:txBody>
      </p:sp>
      <p:sp>
        <p:nvSpPr>
          <p:cNvPr id="3" name="Content Placeholder 2"/>
          <p:cNvSpPr>
            <a:spLocks noGrp="1"/>
          </p:cNvSpPr>
          <p:nvPr>
            <p:ph idx="1"/>
          </p:nvPr>
        </p:nvSpPr>
        <p:spPr>
          <a:xfrm>
            <a:off x="304800" y="1905000"/>
            <a:ext cx="8650288" cy="4227513"/>
          </a:xfrm>
        </p:spPr>
        <p:txBody>
          <a:bodyPr/>
          <a:lstStyle/>
          <a:p>
            <a:r>
              <a:rPr lang="en-US" sz="3600" dirty="0" smtClean="0"/>
              <a:t>Special masters</a:t>
            </a:r>
          </a:p>
          <a:p>
            <a:r>
              <a:rPr lang="en-US" sz="3600" dirty="0" smtClean="0"/>
              <a:t>CASA advocates</a:t>
            </a:r>
          </a:p>
          <a:p>
            <a:r>
              <a:rPr lang="en-US" sz="3600" dirty="0" smtClean="0"/>
              <a:t>Probation officers</a:t>
            </a:r>
          </a:p>
          <a:p>
            <a:r>
              <a:rPr lang="en-US" sz="3600" dirty="0" smtClean="0"/>
              <a:t>Adult protective services</a:t>
            </a:r>
            <a:endParaRPr lang="en-US" sz="36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Canon 3B(7)(c)</a:t>
            </a:r>
            <a:endParaRPr lang="en-US" dirty="0"/>
          </a:p>
        </p:txBody>
      </p:sp>
      <p:sp>
        <p:nvSpPr>
          <p:cNvPr id="3" name="Content Placeholder 2"/>
          <p:cNvSpPr>
            <a:spLocks noGrp="1"/>
          </p:cNvSpPr>
          <p:nvPr>
            <p:ph idx="1"/>
          </p:nvPr>
        </p:nvSpPr>
        <p:spPr>
          <a:xfrm>
            <a:off x="228600" y="1905000"/>
            <a:ext cx="8726488" cy="4227513"/>
          </a:xfrm>
        </p:spPr>
        <p:txBody>
          <a:bodyPr/>
          <a:lstStyle/>
          <a:p>
            <a:pPr>
              <a:buNone/>
            </a:pPr>
            <a:r>
              <a:rPr lang="en-US" sz="3200" dirty="0" smtClean="0">
                <a:solidFill>
                  <a:schemeClr val="tx2"/>
                </a:solidFill>
              </a:rPr>
              <a:t>Change in 2013—</a:t>
            </a:r>
          </a:p>
          <a:p>
            <a:r>
              <a:rPr lang="en-US" sz="3200" dirty="0" smtClean="0"/>
              <a:t>Eliminated the provision permitting a judge to obtain the advice of a disinterested expert</a:t>
            </a:r>
          </a:p>
          <a:p>
            <a:r>
              <a:rPr lang="en-US" sz="3200" dirty="0" smtClean="0"/>
              <a:t>But </a:t>
            </a:r>
            <a:r>
              <a:rPr lang="en-US" sz="3200" b="1" dirty="0" smtClean="0"/>
              <a:t>may</a:t>
            </a:r>
            <a:r>
              <a:rPr lang="en-US" sz="3200" dirty="0" smtClean="0"/>
              <a:t> “initiate, permit or consider” ex parte communications when:</a:t>
            </a:r>
          </a:p>
          <a:p>
            <a:pPr lvl="1"/>
            <a:r>
              <a:rPr lang="en-US" sz="2800" dirty="0" smtClean="0"/>
              <a:t>Expressly authorized by law, or</a:t>
            </a:r>
          </a:p>
          <a:p>
            <a:pPr lvl="1"/>
            <a:r>
              <a:rPr lang="en-US" sz="2800" dirty="0" smtClean="0"/>
              <a:t>By stipulation of the parties</a:t>
            </a:r>
            <a:endParaRPr lang="en-US" sz="28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534400" cy="1371600"/>
          </a:xfrm>
        </p:spPr>
        <p:txBody>
          <a:bodyPr/>
          <a:lstStyle/>
          <a:p>
            <a:r>
              <a:rPr lang="en-US" sz="4000" dirty="0" smtClean="0"/>
              <a:t>Exception-Scheduling and Administrative Purposes or Emergencies</a:t>
            </a:r>
            <a:endParaRPr lang="en-US" sz="4000" dirty="0"/>
          </a:p>
        </p:txBody>
      </p:sp>
      <p:sp>
        <p:nvSpPr>
          <p:cNvPr id="3" name="Content Placeholder 2"/>
          <p:cNvSpPr>
            <a:spLocks noGrp="1"/>
          </p:cNvSpPr>
          <p:nvPr>
            <p:ph idx="1"/>
          </p:nvPr>
        </p:nvSpPr>
        <p:spPr>
          <a:xfrm>
            <a:off x="304800" y="2286000"/>
            <a:ext cx="8650288" cy="4227513"/>
          </a:xfrm>
        </p:spPr>
        <p:txBody>
          <a:bodyPr/>
          <a:lstStyle/>
          <a:p>
            <a:r>
              <a:rPr lang="en-US" dirty="0" smtClean="0"/>
              <a:t>Provided neither party will gain a procedural or tactical advantage</a:t>
            </a:r>
          </a:p>
          <a:p>
            <a:r>
              <a:rPr lang="en-US" dirty="0" smtClean="0"/>
              <a:t>Proper notification of all parties</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Settlement Conferences</a:t>
            </a:r>
            <a:endParaRPr lang="en-US" dirty="0"/>
          </a:p>
        </p:txBody>
      </p:sp>
      <p:sp>
        <p:nvSpPr>
          <p:cNvPr id="3" name="Content Placeholder 2"/>
          <p:cNvSpPr>
            <a:spLocks noGrp="1"/>
          </p:cNvSpPr>
          <p:nvPr>
            <p:ph idx="1"/>
          </p:nvPr>
        </p:nvSpPr>
        <p:spPr>
          <a:xfrm>
            <a:off x="228600" y="1905000"/>
            <a:ext cx="8726488" cy="4227513"/>
          </a:xfrm>
        </p:spPr>
        <p:txBody>
          <a:bodyPr/>
          <a:lstStyle/>
          <a:p>
            <a:pPr>
              <a:buNone/>
            </a:pPr>
            <a:r>
              <a:rPr lang="en-US" b="1" dirty="0" smtClean="0">
                <a:solidFill>
                  <a:schemeClr val="tx2"/>
                </a:solidFill>
              </a:rPr>
              <a:t>Canon 3B(12)</a:t>
            </a:r>
          </a:p>
          <a:p>
            <a:r>
              <a:rPr lang="en-US" sz="3600" dirty="0" smtClean="0"/>
              <a:t>Permits judicial participation in settlement discussions</a:t>
            </a:r>
          </a:p>
          <a:p>
            <a:r>
              <a:rPr lang="en-US" sz="3600" dirty="0" smtClean="0"/>
              <a:t>May confer separately  with the parties and/or their lawyers with the consent of the parties</a:t>
            </a:r>
            <a:endParaRPr lang="en-US" sz="36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Settlement Conferences</a:t>
            </a:r>
            <a:endParaRPr lang="en-US" dirty="0"/>
          </a:p>
        </p:txBody>
      </p:sp>
      <p:sp>
        <p:nvSpPr>
          <p:cNvPr id="3" name="Content Placeholder 2"/>
          <p:cNvSpPr>
            <a:spLocks noGrp="1"/>
          </p:cNvSpPr>
          <p:nvPr>
            <p:ph idx="1"/>
          </p:nvPr>
        </p:nvSpPr>
        <p:spPr>
          <a:xfrm>
            <a:off x="228600" y="1905000"/>
            <a:ext cx="8726488" cy="4227513"/>
          </a:xfrm>
        </p:spPr>
        <p:txBody>
          <a:bodyPr/>
          <a:lstStyle/>
          <a:p>
            <a:pPr>
              <a:buNone/>
            </a:pPr>
            <a:r>
              <a:rPr lang="en-US" b="1" dirty="0" smtClean="0">
                <a:solidFill>
                  <a:schemeClr val="tx2"/>
                </a:solidFill>
              </a:rPr>
              <a:t>Canon 3B(12)</a:t>
            </a:r>
          </a:p>
          <a:p>
            <a:r>
              <a:rPr lang="en-US" sz="3600" dirty="0" smtClean="0"/>
              <a:t>Must maintain impartiality and the appearance of impartiality</a:t>
            </a:r>
          </a:p>
          <a:p>
            <a:r>
              <a:rPr lang="en-US" sz="3600" dirty="0" smtClean="0"/>
              <a:t>May not engage in conduct that could reasonably be perceived as coercive</a:t>
            </a:r>
            <a:endParaRPr lang="en-US" sz="36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1371600"/>
          </a:xfrm>
        </p:spPr>
        <p:txBody>
          <a:bodyPr/>
          <a:lstStyle/>
          <a:p>
            <a:r>
              <a:rPr lang="en-US" sz="4000" dirty="0" smtClean="0"/>
              <a:t>Factors a Judge Should Consider Before Entering into Mediation or Negotiations:</a:t>
            </a:r>
            <a:endParaRPr lang="en-US" sz="4000" dirty="0"/>
          </a:p>
        </p:txBody>
      </p:sp>
      <p:sp>
        <p:nvSpPr>
          <p:cNvPr id="3" name="Content Placeholder 2"/>
          <p:cNvSpPr>
            <a:spLocks noGrp="1"/>
          </p:cNvSpPr>
          <p:nvPr>
            <p:ph idx="1"/>
          </p:nvPr>
        </p:nvSpPr>
        <p:spPr>
          <a:xfrm>
            <a:off x="228600" y="2514600"/>
            <a:ext cx="8726488" cy="3617913"/>
          </a:xfrm>
        </p:spPr>
        <p:txBody>
          <a:bodyPr/>
          <a:lstStyle/>
          <a:p>
            <a:r>
              <a:rPr lang="en-US" dirty="0" smtClean="0"/>
              <a:t>Whether the judicial participation is with consent or over objection of the parties</a:t>
            </a:r>
          </a:p>
          <a:p>
            <a:r>
              <a:rPr lang="en-US" dirty="0" smtClean="0"/>
              <a:t>The relative sophistication of parties or their counsel</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1371600"/>
          </a:xfrm>
        </p:spPr>
        <p:txBody>
          <a:bodyPr/>
          <a:lstStyle/>
          <a:p>
            <a:r>
              <a:rPr lang="en-US" sz="4000" dirty="0" smtClean="0"/>
              <a:t>Factors a Judge Should Consider Before Entering into Mediation or Negotiations:</a:t>
            </a:r>
            <a:endParaRPr lang="en-US" sz="4000" dirty="0"/>
          </a:p>
        </p:txBody>
      </p:sp>
      <p:sp>
        <p:nvSpPr>
          <p:cNvPr id="3" name="Content Placeholder 2"/>
          <p:cNvSpPr>
            <a:spLocks noGrp="1"/>
          </p:cNvSpPr>
          <p:nvPr>
            <p:ph idx="1"/>
          </p:nvPr>
        </p:nvSpPr>
        <p:spPr>
          <a:xfrm>
            <a:off x="228600" y="2514600"/>
            <a:ext cx="8726488" cy="3617913"/>
          </a:xfrm>
        </p:spPr>
        <p:txBody>
          <a:bodyPr/>
          <a:lstStyle/>
          <a:p>
            <a:r>
              <a:rPr lang="en-US" dirty="0" smtClean="0"/>
              <a:t>Whether a party is unrepresented</a:t>
            </a:r>
          </a:p>
          <a:p>
            <a:r>
              <a:rPr lang="en-US" dirty="0" smtClean="0"/>
              <a:t>Whether the trial is by judge or jury</a:t>
            </a:r>
          </a:p>
          <a:p>
            <a:r>
              <a:rPr lang="en-US" dirty="0" smtClean="0"/>
              <a:t>Whether the parties will participate and the effect of personal contact between the judge and parties</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1371600"/>
          </a:xfrm>
        </p:spPr>
        <p:txBody>
          <a:bodyPr/>
          <a:lstStyle/>
          <a:p>
            <a:r>
              <a:rPr lang="en-US" sz="4000" dirty="0" smtClean="0"/>
              <a:t>Factors a Judge Should Consider Before Entering into Mediation or Negotiations:</a:t>
            </a:r>
            <a:endParaRPr lang="en-US" sz="4000" dirty="0"/>
          </a:p>
        </p:txBody>
      </p:sp>
      <p:sp>
        <p:nvSpPr>
          <p:cNvPr id="3" name="Content Placeholder 2"/>
          <p:cNvSpPr>
            <a:spLocks noGrp="1"/>
          </p:cNvSpPr>
          <p:nvPr>
            <p:ph idx="1"/>
          </p:nvPr>
        </p:nvSpPr>
        <p:spPr>
          <a:xfrm>
            <a:off x="228600" y="2514600"/>
            <a:ext cx="8726488" cy="3617913"/>
          </a:xfrm>
        </p:spPr>
        <p:txBody>
          <a:bodyPr/>
          <a:lstStyle/>
          <a:p>
            <a:r>
              <a:rPr lang="en-US" dirty="0" smtClean="0"/>
              <a:t>Whether the judge should, in the course of these discussions, express an opinion on the merits or legal issues</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Canon 3B(9)-Judicial Speech</a:t>
            </a:r>
            <a:endParaRPr lang="en-US" sz="4400" dirty="0"/>
          </a:p>
        </p:txBody>
      </p:sp>
      <p:sp>
        <p:nvSpPr>
          <p:cNvPr id="3" name="Content Placeholder 2"/>
          <p:cNvSpPr>
            <a:spLocks noGrp="1"/>
          </p:cNvSpPr>
          <p:nvPr>
            <p:ph idx="1"/>
          </p:nvPr>
        </p:nvSpPr>
        <p:spPr>
          <a:xfrm>
            <a:off x="304800" y="1905000"/>
            <a:ext cx="8650288" cy="4227513"/>
          </a:xfrm>
        </p:spPr>
        <p:txBody>
          <a:bodyPr/>
          <a:lstStyle/>
          <a:p>
            <a:r>
              <a:rPr lang="en-US" sz="3600" dirty="0" smtClean="0"/>
              <a:t>A judge may not make any public comment about a pending or impending proceeding in </a:t>
            </a:r>
            <a:r>
              <a:rPr lang="en-US" sz="3600" i="1" dirty="0" smtClean="0"/>
              <a:t>any</a:t>
            </a:r>
            <a:r>
              <a:rPr lang="en-US" sz="3600" dirty="0" smtClean="0"/>
              <a:t> court</a:t>
            </a:r>
          </a:p>
          <a:p>
            <a:r>
              <a:rPr lang="en-US" sz="3600" dirty="0" smtClean="0"/>
              <a:t>May not make a nonpublic comment that might “substantially interfere with a fair trial or hearing.”</a:t>
            </a:r>
            <a:endParaRPr lang="en-US" sz="36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1371600"/>
          </a:xfrm>
        </p:spPr>
        <p:txBody>
          <a:bodyPr/>
          <a:lstStyle/>
          <a:p>
            <a:r>
              <a:rPr lang="en-US" sz="4800" dirty="0" smtClean="0"/>
              <a:t>Learning Objectives</a:t>
            </a:r>
            <a:endParaRPr lang="en-US" sz="4800" dirty="0"/>
          </a:p>
        </p:txBody>
      </p:sp>
      <p:sp>
        <p:nvSpPr>
          <p:cNvPr id="3" name="Content Placeholder 2"/>
          <p:cNvSpPr>
            <a:spLocks noGrp="1"/>
          </p:cNvSpPr>
          <p:nvPr>
            <p:ph idx="1"/>
          </p:nvPr>
        </p:nvSpPr>
        <p:spPr>
          <a:xfrm>
            <a:off x="381000" y="1981200"/>
            <a:ext cx="8574088" cy="4227513"/>
          </a:xfrm>
        </p:spPr>
        <p:txBody>
          <a:bodyPr/>
          <a:lstStyle/>
          <a:p>
            <a:r>
              <a:rPr lang="en-US" sz="3600" dirty="0" smtClean="0"/>
              <a:t>Fairness and cultural issues and self-represented litigants</a:t>
            </a:r>
          </a:p>
          <a:p>
            <a:r>
              <a:rPr lang="en-US" sz="3600" dirty="0" smtClean="0"/>
              <a:t>Ex parte communications</a:t>
            </a:r>
          </a:p>
          <a:p>
            <a:r>
              <a:rPr lang="en-US" sz="3600" dirty="0" smtClean="0"/>
              <a:t>Judicial speech</a:t>
            </a:r>
          </a:p>
        </p:txBody>
      </p:sp>
      <p:sp>
        <p:nvSpPr>
          <p:cNvPr id="4" name="Slide Number Placeholder 3"/>
          <p:cNvSpPr>
            <a:spLocks noGrp="1"/>
          </p:cNvSpPr>
          <p:nvPr>
            <p:ph type="sldNum" sz="quarter" idx="12"/>
          </p:nvPr>
        </p:nvSpPr>
        <p:spPr/>
        <p:txBody>
          <a:bodyPr/>
          <a:lstStyle/>
          <a:p>
            <a:fld id="{E989855A-489C-493A-9105-C1FAEFBB4006}"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a:xfrm>
            <a:off x="381000" y="1905000"/>
            <a:ext cx="8574088" cy="4227513"/>
          </a:xfrm>
        </p:spPr>
        <p:txBody>
          <a:bodyPr/>
          <a:lstStyle/>
          <a:p>
            <a:r>
              <a:rPr lang="en-US" b="1" dirty="0" smtClean="0"/>
              <a:t>Pending proceeding</a:t>
            </a:r>
            <a:r>
              <a:rPr lang="en-US" dirty="0" smtClean="0"/>
              <a:t>—continues</a:t>
            </a:r>
            <a:r>
              <a:rPr lang="en-US" b="1" dirty="0" smtClean="0"/>
              <a:t> </a:t>
            </a:r>
            <a:r>
              <a:rPr lang="en-US" dirty="0" smtClean="0"/>
              <a:t>through any period in which an appeal may be filed until final disposition</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a:xfrm>
            <a:off x="381000" y="1905000"/>
            <a:ext cx="8574088" cy="4227513"/>
          </a:xfrm>
        </p:spPr>
        <p:txBody>
          <a:bodyPr/>
          <a:lstStyle/>
          <a:p>
            <a:r>
              <a:rPr lang="en-US" b="1" dirty="0" smtClean="0"/>
              <a:t>Impending proceeding</a:t>
            </a:r>
            <a:r>
              <a:rPr lang="en-US" dirty="0" smtClean="0"/>
              <a:t>—a matter that is imminent or expected to occur in the near future</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534400" cy="1371600"/>
          </a:xfrm>
        </p:spPr>
        <p:txBody>
          <a:bodyPr/>
          <a:lstStyle/>
          <a:p>
            <a:r>
              <a:rPr lang="en-US" sz="4800" dirty="0" smtClean="0"/>
              <a:t>2013 Change </a:t>
            </a:r>
            <a:br>
              <a:rPr lang="en-US" sz="4800" dirty="0" smtClean="0"/>
            </a:br>
            <a:r>
              <a:rPr lang="en-US" sz="4800" dirty="0" smtClean="0"/>
              <a:t>Canon 2A</a:t>
            </a:r>
            <a:endParaRPr lang="en-US" sz="4800" dirty="0"/>
          </a:p>
        </p:txBody>
      </p:sp>
      <p:sp>
        <p:nvSpPr>
          <p:cNvPr id="3" name="Content Placeholder 2"/>
          <p:cNvSpPr>
            <a:spLocks noGrp="1"/>
          </p:cNvSpPr>
          <p:nvPr>
            <p:ph idx="1"/>
          </p:nvPr>
        </p:nvSpPr>
        <p:spPr>
          <a:xfrm>
            <a:off x="228600" y="1905000"/>
            <a:ext cx="8726488" cy="4227513"/>
          </a:xfrm>
        </p:spPr>
        <p:txBody>
          <a:bodyPr/>
          <a:lstStyle/>
          <a:p>
            <a:r>
              <a:rPr lang="en-US" sz="3200" dirty="0" smtClean="0"/>
              <a:t>“A judge shall not make statements, whether public or nonpublic, that commit the judge with respect to cases, controversies, or issues that are likely to come before the courts or that are inconsistent with the impartial performance of the adjudicative duties of judicial office.” </a:t>
            </a:r>
            <a:endParaRPr lang="en-US" sz="32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Canon 3E(1)</a:t>
            </a:r>
            <a:endParaRPr lang="en-US" dirty="0"/>
          </a:p>
        </p:txBody>
      </p:sp>
      <p:sp>
        <p:nvSpPr>
          <p:cNvPr id="3" name="Content Placeholder 2"/>
          <p:cNvSpPr>
            <a:spLocks noGrp="1"/>
          </p:cNvSpPr>
          <p:nvPr>
            <p:ph idx="1"/>
          </p:nvPr>
        </p:nvSpPr>
        <p:spPr>
          <a:xfrm>
            <a:off x="304800" y="1905000"/>
            <a:ext cx="8650288" cy="4227513"/>
          </a:xfrm>
        </p:spPr>
        <p:txBody>
          <a:bodyPr/>
          <a:lstStyle/>
          <a:p>
            <a:r>
              <a:rPr lang="en-US" dirty="0" smtClean="0"/>
              <a:t>Judges are disqualified in any proceeding in which disqualification is required by law CCP 170.1(a)</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Disqualifying Factors</a:t>
            </a:r>
            <a:endParaRPr lang="en-US" dirty="0"/>
          </a:p>
        </p:txBody>
      </p:sp>
      <p:sp>
        <p:nvSpPr>
          <p:cNvPr id="3" name="Content Placeholder 2"/>
          <p:cNvSpPr>
            <a:spLocks noGrp="1"/>
          </p:cNvSpPr>
          <p:nvPr>
            <p:ph idx="1"/>
          </p:nvPr>
        </p:nvSpPr>
        <p:spPr>
          <a:xfrm>
            <a:off x="228600" y="1905000"/>
            <a:ext cx="8726488" cy="4227513"/>
          </a:xfrm>
        </p:spPr>
        <p:txBody>
          <a:bodyPr/>
          <a:lstStyle/>
          <a:p>
            <a:pPr marL="742950" indent="-742950">
              <a:buFont typeface="+mj-lt"/>
              <a:buAutoNum type="arabicPeriod"/>
            </a:pPr>
            <a:r>
              <a:rPr lang="en-US" sz="3200" dirty="0" smtClean="0"/>
              <a:t>Personal knowledge of evidentiary facts</a:t>
            </a:r>
          </a:p>
          <a:p>
            <a:pPr marL="742950" indent="-742950">
              <a:buFont typeface="+mj-lt"/>
              <a:buAutoNum type="arabicPeriod"/>
            </a:pPr>
            <a:r>
              <a:rPr lang="en-US" sz="3200" dirty="0" smtClean="0"/>
              <a:t>Judge or family member a witness</a:t>
            </a:r>
          </a:p>
          <a:p>
            <a:pPr marL="742950" indent="-742950">
              <a:buFont typeface="+mj-lt"/>
              <a:buAutoNum type="arabicPeriod"/>
            </a:pPr>
            <a:r>
              <a:rPr lang="en-US" sz="3200" dirty="0" smtClean="0"/>
              <a:t>Judge served as lawyer in proceeding (two year limitation)</a:t>
            </a:r>
          </a:p>
          <a:p>
            <a:pPr marL="742950" indent="-742950">
              <a:buFont typeface="+mj-lt"/>
              <a:buAutoNum type="arabicPeriod"/>
            </a:pPr>
            <a:r>
              <a:rPr lang="en-US" sz="3200" dirty="0" smtClean="0"/>
              <a:t>Judge was associated with lawyer in proceeding (two year limitation)</a:t>
            </a:r>
            <a:endParaRPr lang="en-US" sz="32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Disqualifying Factors</a:t>
            </a:r>
            <a:endParaRPr lang="en-US" dirty="0"/>
          </a:p>
        </p:txBody>
      </p:sp>
      <p:sp>
        <p:nvSpPr>
          <p:cNvPr id="3" name="Content Placeholder 2"/>
          <p:cNvSpPr>
            <a:spLocks noGrp="1"/>
          </p:cNvSpPr>
          <p:nvPr>
            <p:ph idx="1"/>
          </p:nvPr>
        </p:nvSpPr>
        <p:spPr>
          <a:xfrm>
            <a:off x="228600" y="1905000"/>
            <a:ext cx="8726488" cy="4227513"/>
          </a:xfrm>
        </p:spPr>
        <p:txBody>
          <a:bodyPr/>
          <a:lstStyle/>
          <a:p>
            <a:pPr marL="742950" indent="-742950">
              <a:buFont typeface="+mj-lt"/>
              <a:buAutoNum type="arabicPeriod" startAt="5"/>
            </a:pPr>
            <a:r>
              <a:rPr lang="en-US" sz="3200" dirty="0" smtClean="0"/>
              <a:t>Judge or family member has financial interest</a:t>
            </a:r>
          </a:p>
          <a:p>
            <a:pPr marL="742950" indent="-742950">
              <a:buFont typeface="+mj-lt"/>
              <a:buAutoNum type="arabicPeriod" startAt="5"/>
            </a:pPr>
            <a:r>
              <a:rPr lang="en-US" sz="3200" dirty="0" smtClean="0"/>
              <a:t>Judge or family member is a party</a:t>
            </a:r>
          </a:p>
          <a:p>
            <a:pPr marL="742950" indent="-742950">
              <a:buFont typeface="+mj-lt"/>
              <a:buAutoNum type="arabicPeriod" startAt="5"/>
            </a:pPr>
            <a:r>
              <a:rPr lang="en-US" sz="3200" dirty="0" smtClean="0"/>
              <a:t>Lawyer or associate of lawyer is spouse or family member of the judge</a:t>
            </a:r>
          </a:p>
          <a:p>
            <a:pPr marL="742950" indent="-742950">
              <a:buFont typeface="+mj-lt"/>
              <a:buAutoNum type="arabicPeriod" startAt="5"/>
            </a:pPr>
            <a:r>
              <a:rPr lang="en-US" sz="3200" dirty="0" smtClean="0"/>
              <a:t>Judge doubts ability to be impartial</a:t>
            </a:r>
            <a:endParaRPr lang="en-US" sz="32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Disqualifying Factors</a:t>
            </a:r>
            <a:endParaRPr lang="en-US" dirty="0"/>
          </a:p>
        </p:txBody>
      </p:sp>
      <p:sp>
        <p:nvSpPr>
          <p:cNvPr id="3" name="Content Placeholder 2"/>
          <p:cNvSpPr>
            <a:spLocks noGrp="1"/>
          </p:cNvSpPr>
          <p:nvPr>
            <p:ph idx="1"/>
          </p:nvPr>
        </p:nvSpPr>
        <p:spPr>
          <a:xfrm>
            <a:off x="381000" y="1905000"/>
            <a:ext cx="8574088" cy="4227513"/>
          </a:xfrm>
        </p:spPr>
        <p:txBody>
          <a:bodyPr/>
          <a:lstStyle/>
          <a:p>
            <a:pPr marL="742950" indent="-742950">
              <a:buFont typeface="+mj-lt"/>
              <a:buAutoNum type="arabicPeriod" startAt="9"/>
            </a:pPr>
            <a:r>
              <a:rPr lang="en-US" sz="3200" dirty="0" smtClean="0"/>
              <a:t>Judge believes disqualification would further the interests of justice</a:t>
            </a:r>
          </a:p>
          <a:p>
            <a:pPr marL="742950" indent="-742950">
              <a:buFont typeface="+mj-lt"/>
              <a:buAutoNum type="arabicPeriod" startAt="9"/>
            </a:pPr>
            <a:r>
              <a:rPr lang="en-US" sz="3200" dirty="0" smtClean="0"/>
              <a:t>Person aware of the facts might reasonably entertain a doubt that the judge would be able to be impartial</a:t>
            </a:r>
            <a:endParaRPr lang="en-US" sz="32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Disqualifying Factors</a:t>
            </a:r>
            <a:endParaRPr lang="en-US" dirty="0"/>
          </a:p>
        </p:txBody>
      </p:sp>
      <p:sp>
        <p:nvSpPr>
          <p:cNvPr id="3" name="Content Placeholder 2"/>
          <p:cNvSpPr>
            <a:spLocks noGrp="1"/>
          </p:cNvSpPr>
          <p:nvPr>
            <p:ph idx="1"/>
          </p:nvPr>
        </p:nvSpPr>
        <p:spPr>
          <a:xfrm>
            <a:off x="304800" y="1905000"/>
            <a:ext cx="8650288" cy="4227513"/>
          </a:xfrm>
        </p:spPr>
        <p:txBody>
          <a:bodyPr/>
          <a:lstStyle/>
          <a:p>
            <a:pPr marL="742950" indent="-742950">
              <a:buFont typeface="+mj-lt"/>
              <a:buAutoNum type="arabicPeriod" startAt="11"/>
            </a:pPr>
            <a:r>
              <a:rPr lang="en-US" sz="3200" dirty="0" smtClean="0"/>
              <a:t>Judge is physically impaired and cannot properly perceive the evidence or is unable to properly conduct the proceeding</a:t>
            </a:r>
          </a:p>
          <a:p>
            <a:pPr marL="742950" indent="-742950">
              <a:buFont typeface="+mj-lt"/>
              <a:buAutoNum type="arabicPeriod" startAt="11"/>
            </a:pPr>
            <a:r>
              <a:rPr lang="en-US" sz="3200" dirty="0" smtClean="0"/>
              <a:t>Campaign contributions over certain limits within certain time frames</a:t>
            </a:r>
          </a:p>
          <a:p>
            <a:pPr marL="742950" indent="-742950">
              <a:buFont typeface="+mj-lt"/>
              <a:buAutoNum type="arabicPeriod" startAt="11"/>
            </a:pPr>
            <a:r>
              <a:rPr lang="en-US" sz="3200" dirty="0" smtClean="0"/>
              <a:t>Judge in negotiations for employment with attorney or party in proceeding</a:t>
            </a:r>
            <a:endParaRPr lang="en-US" sz="32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534400" cy="1371600"/>
          </a:xfrm>
        </p:spPr>
        <p:txBody>
          <a:bodyPr/>
          <a:lstStyle/>
          <a:p>
            <a:r>
              <a:rPr lang="en-US" sz="4800" dirty="0" smtClean="0"/>
              <a:t>New provision</a:t>
            </a:r>
            <a:br>
              <a:rPr lang="en-US" sz="4800" dirty="0" smtClean="0"/>
            </a:br>
            <a:r>
              <a:rPr lang="en-US" sz="4800" dirty="0" smtClean="0"/>
              <a:t>Canon 3E(3)(a)</a:t>
            </a:r>
            <a:endParaRPr lang="en-US" sz="4800" dirty="0"/>
          </a:p>
        </p:txBody>
      </p:sp>
      <p:sp>
        <p:nvSpPr>
          <p:cNvPr id="3" name="Content Placeholder 2"/>
          <p:cNvSpPr>
            <a:spLocks noGrp="1"/>
          </p:cNvSpPr>
          <p:nvPr>
            <p:ph idx="1"/>
          </p:nvPr>
        </p:nvSpPr>
        <p:spPr>
          <a:xfrm>
            <a:off x="228600" y="2057400"/>
            <a:ext cx="8650288" cy="4227513"/>
          </a:xfrm>
        </p:spPr>
        <p:txBody>
          <a:bodyPr/>
          <a:lstStyle/>
          <a:p>
            <a:pPr>
              <a:buNone/>
            </a:pPr>
            <a:r>
              <a:rPr lang="en-US" sz="3200" b="1" dirty="0" smtClean="0"/>
              <a:t>Requires disqualification if a judge:</a:t>
            </a:r>
          </a:p>
          <a:p>
            <a:r>
              <a:rPr lang="en-US" sz="3200" dirty="0" smtClean="0"/>
              <a:t>While a judge or candidate for judicial office,</a:t>
            </a:r>
          </a:p>
          <a:p>
            <a:r>
              <a:rPr lang="en-US" sz="3200" dirty="0" smtClean="0"/>
              <a:t>Made a statement, other than in a court proceeding,</a:t>
            </a:r>
          </a:p>
        </p:txBody>
      </p:sp>
      <p:sp>
        <p:nvSpPr>
          <p:cNvPr id="4" name="Slide Number Placeholder 3"/>
          <p:cNvSpPr>
            <a:spLocks noGrp="1"/>
          </p:cNvSpPr>
          <p:nvPr>
            <p:ph type="sldNum" sz="quarter" idx="12"/>
          </p:nvPr>
        </p:nvSpPr>
        <p:spPr/>
        <p:txBody>
          <a:bodyPr/>
          <a:lstStyle/>
          <a:p>
            <a:fld id="{E989855A-489C-493A-9105-C1FAEFBB4006}"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534400" cy="1371600"/>
          </a:xfrm>
        </p:spPr>
        <p:txBody>
          <a:bodyPr/>
          <a:lstStyle/>
          <a:p>
            <a:r>
              <a:rPr lang="en-US" sz="4800" dirty="0" smtClean="0"/>
              <a:t>New provision</a:t>
            </a:r>
            <a:br>
              <a:rPr lang="en-US" sz="4800" dirty="0" smtClean="0"/>
            </a:br>
            <a:r>
              <a:rPr lang="en-US" sz="4800" dirty="0" smtClean="0"/>
              <a:t>Canon 3E(3)(a)</a:t>
            </a:r>
            <a:endParaRPr lang="en-US" sz="4800" dirty="0"/>
          </a:p>
        </p:txBody>
      </p:sp>
      <p:sp>
        <p:nvSpPr>
          <p:cNvPr id="3" name="Content Placeholder 2"/>
          <p:cNvSpPr>
            <a:spLocks noGrp="1"/>
          </p:cNvSpPr>
          <p:nvPr>
            <p:ph idx="1"/>
          </p:nvPr>
        </p:nvSpPr>
        <p:spPr>
          <a:xfrm>
            <a:off x="228600" y="2057400"/>
            <a:ext cx="8650288" cy="4227513"/>
          </a:xfrm>
        </p:spPr>
        <p:txBody>
          <a:bodyPr/>
          <a:lstStyle/>
          <a:p>
            <a:pPr>
              <a:buNone/>
            </a:pPr>
            <a:r>
              <a:rPr lang="en-US" sz="3200" b="1" dirty="0" smtClean="0"/>
              <a:t>Requires disqualification if a judge:</a:t>
            </a:r>
          </a:p>
          <a:p>
            <a:r>
              <a:rPr lang="en-US" sz="3200" dirty="0" smtClean="0"/>
              <a:t>Has made a </a:t>
            </a:r>
            <a:r>
              <a:rPr lang="en-US" sz="3200" smtClean="0"/>
              <a:t>statement that </a:t>
            </a:r>
            <a:r>
              <a:rPr lang="en-US" sz="3200" dirty="0" smtClean="0"/>
              <a:t>a person aware of the facts might reasonably believe commits the judge to reach a particular result or rule in a particular way in a proceeding</a:t>
            </a:r>
          </a:p>
        </p:txBody>
      </p:sp>
      <p:sp>
        <p:nvSpPr>
          <p:cNvPr id="4" name="Slide Number Placeholder 3"/>
          <p:cNvSpPr>
            <a:spLocks noGrp="1"/>
          </p:cNvSpPr>
          <p:nvPr>
            <p:ph type="sldNum" sz="quarter" idx="12"/>
          </p:nvPr>
        </p:nvSpPr>
        <p:spPr/>
        <p:txBody>
          <a:bodyPr/>
          <a:lstStyle/>
          <a:p>
            <a:fld id="{E989855A-489C-493A-9105-C1FAEFBB4006}" type="slidenum">
              <a:rPr lang="en-US" smtClean="0"/>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a:xfrm>
            <a:off x="304800" y="1905000"/>
            <a:ext cx="8650288" cy="4227513"/>
          </a:xfrm>
        </p:spPr>
        <p:txBody>
          <a:bodyPr/>
          <a:lstStyle/>
          <a:p>
            <a:r>
              <a:rPr lang="en-US" dirty="0" smtClean="0"/>
              <a:t>Disqualification and disclosure</a:t>
            </a:r>
          </a:p>
          <a:p>
            <a:r>
              <a:rPr lang="en-US" dirty="0" smtClean="0"/>
              <a:t>Community outreach</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534400" cy="1371600"/>
          </a:xfrm>
        </p:spPr>
        <p:txBody>
          <a:bodyPr/>
          <a:lstStyle/>
          <a:p>
            <a:r>
              <a:rPr lang="en-US" sz="3600" dirty="0" smtClean="0"/>
              <a:t>CCP Section 170.2</a:t>
            </a:r>
            <a:br>
              <a:rPr lang="en-US" sz="3600" dirty="0" smtClean="0"/>
            </a:br>
            <a:r>
              <a:rPr lang="en-US" sz="3600" dirty="0" smtClean="0"/>
              <a:t>It Shall Not be Grounds for Disqualification That the Judge:</a:t>
            </a:r>
            <a:endParaRPr lang="en-US" sz="3600" dirty="0"/>
          </a:p>
        </p:txBody>
      </p:sp>
      <p:sp>
        <p:nvSpPr>
          <p:cNvPr id="3" name="Content Placeholder 2"/>
          <p:cNvSpPr>
            <a:spLocks noGrp="1"/>
          </p:cNvSpPr>
          <p:nvPr>
            <p:ph idx="1"/>
          </p:nvPr>
        </p:nvSpPr>
        <p:spPr>
          <a:xfrm>
            <a:off x="304800" y="2209800"/>
            <a:ext cx="8650288" cy="3922713"/>
          </a:xfrm>
        </p:spPr>
        <p:txBody>
          <a:bodyPr/>
          <a:lstStyle/>
          <a:p>
            <a:pPr marL="742950" indent="-742950">
              <a:buFont typeface="+mj-lt"/>
              <a:buAutoNum type="alphaLcParenR"/>
            </a:pPr>
            <a:r>
              <a:rPr lang="en-US" dirty="0" smtClean="0"/>
              <a:t>Is or is not a member of a racial, ethnic, religious, sexual or similar group and the proceeding involves the rights of such a group</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534400" cy="1371600"/>
          </a:xfrm>
        </p:spPr>
        <p:txBody>
          <a:bodyPr/>
          <a:lstStyle/>
          <a:p>
            <a:r>
              <a:rPr lang="en-US" sz="3600" dirty="0" smtClean="0"/>
              <a:t>CCP Section 170.2</a:t>
            </a:r>
            <a:br>
              <a:rPr lang="en-US" sz="3600" dirty="0" smtClean="0"/>
            </a:br>
            <a:r>
              <a:rPr lang="en-US" sz="3600" dirty="0" smtClean="0"/>
              <a:t>It Shall Not be Grounds for Disqualification That the Judge:</a:t>
            </a:r>
            <a:endParaRPr lang="en-US" sz="3600" dirty="0"/>
          </a:p>
        </p:txBody>
      </p:sp>
      <p:sp>
        <p:nvSpPr>
          <p:cNvPr id="3" name="Content Placeholder 2"/>
          <p:cNvSpPr>
            <a:spLocks noGrp="1"/>
          </p:cNvSpPr>
          <p:nvPr>
            <p:ph idx="1"/>
          </p:nvPr>
        </p:nvSpPr>
        <p:spPr>
          <a:xfrm>
            <a:off x="304800" y="2209800"/>
            <a:ext cx="8650288" cy="3922713"/>
          </a:xfrm>
        </p:spPr>
        <p:txBody>
          <a:bodyPr/>
          <a:lstStyle/>
          <a:p>
            <a:pPr marL="742950" indent="-742950">
              <a:buFont typeface="+mj-lt"/>
              <a:buAutoNum type="alphaLcParenR" startAt="2"/>
            </a:pPr>
            <a:r>
              <a:rPr lang="en-US" dirty="0" smtClean="0"/>
              <a:t>Has in any capacity expressed a view on a legal or factual issue presented in the proceeding, except as provided in paragraph (2) of subdivision (a) of, or subdivision (b) or (c) of, Section 170.1.</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534400" cy="1371600"/>
          </a:xfrm>
        </p:spPr>
        <p:txBody>
          <a:bodyPr/>
          <a:lstStyle/>
          <a:p>
            <a:r>
              <a:rPr lang="en-US" sz="3600" dirty="0" smtClean="0"/>
              <a:t>CCP Section 170.2</a:t>
            </a:r>
            <a:br>
              <a:rPr lang="en-US" sz="3600" dirty="0" smtClean="0"/>
            </a:br>
            <a:r>
              <a:rPr lang="en-US" sz="3600" dirty="0" smtClean="0"/>
              <a:t>It Shall Not be Grounds for Disqualification That the Judge:</a:t>
            </a:r>
            <a:endParaRPr lang="en-US" sz="3600" dirty="0"/>
          </a:p>
        </p:txBody>
      </p:sp>
      <p:sp>
        <p:nvSpPr>
          <p:cNvPr id="3" name="Content Placeholder 2"/>
          <p:cNvSpPr>
            <a:spLocks noGrp="1"/>
          </p:cNvSpPr>
          <p:nvPr>
            <p:ph idx="1"/>
          </p:nvPr>
        </p:nvSpPr>
        <p:spPr>
          <a:xfrm>
            <a:off x="304800" y="2209800"/>
            <a:ext cx="8650288" cy="3922713"/>
          </a:xfrm>
        </p:spPr>
        <p:txBody>
          <a:bodyPr/>
          <a:lstStyle/>
          <a:p>
            <a:pPr marL="742950" indent="-742950">
              <a:buFont typeface="+mj-lt"/>
              <a:buAutoNum type="alphaLcParenR" startAt="3"/>
            </a:pPr>
            <a:r>
              <a:rPr lang="en-US" sz="3200" dirty="0" smtClean="0"/>
              <a:t>Has a lawyer or public official participated in the drafting of laws or in the effort to pass or defeat laws, the meaning, effect or application of which is in issue in the proceeding unless the judge believes that his or her prior involvement was so well known as to raise a reasonable doubt in the public mind as to his or her capacity to be impartial. </a:t>
            </a:r>
            <a:endParaRPr lang="en-US" sz="32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Disclosure</a:t>
            </a:r>
            <a:endParaRPr lang="en-US" dirty="0"/>
          </a:p>
        </p:txBody>
      </p:sp>
      <p:sp>
        <p:nvSpPr>
          <p:cNvPr id="3" name="Content Placeholder 2"/>
          <p:cNvSpPr>
            <a:spLocks noGrp="1"/>
          </p:cNvSpPr>
          <p:nvPr>
            <p:ph idx="1"/>
          </p:nvPr>
        </p:nvSpPr>
        <p:spPr>
          <a:xfrm>
            <a:off x="304800" y="1905000"/>
            <a:ext cx="8650288" cy="4227513"/>
          </a:xfrm>
        </p:spPr>
        <p:txBody>
          <a:bodyPr/>
          <a:lstStyle/>
          <a:p>
            <a:pPr>
              <a:buNone/>
            </a:pPr>
            <a:r>
              <a:rPr lang="en-US" sz="3200" dirty="0" smtClean="0"/>
              <a:t>A judge must disclose:</a:t>
            </a:r>
          </a:p>
          <a:p>
            <a:r>
              <a:rPr lang="en-US" sz="3200" dirty="0" smtClean="0"/>
              <a:t>On the record</a:t>
            </a:r>
          </a:p>
          <a:p>
            <a:r>
              <a:rPr lang="en-US" sz="3200" dirty="0" smtClean="0"/>
              <a:t>Information reasonably relevant to the issue of disqualification under Code of Civil Procedure 170.1</a:t>
            </a:r>
          </a:p>
          <a:p>
            <a:r>
              <a:rPr lang="en-US" sz="3200" dirty="0" smtClean="0"/>
              <a:t>Even if the judge believes there is no actual basis for disqualification</a:t>
            </a:r>
            <a:endParaRPr lang="en-US" sz="32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Commentary to Canon 3E</a:t>
            </a:r>
            <a:endParaRPr lang="en-US" sz="4800" dirty="0"/>
          </a:p>
        </p:txBody>
      </p:sp>
      <p:sp>
        <p:nvSpPr>
          <p:cNvPr id="3" name="Content Placeholder 2"/>
          <p:cNvSpPr>
            <a:spLocks noGrp="1"/>
          </p:cNvSpPr>
          <p:nvPr>
            <p:ph idx="1"/>
          </p:nvPr>
        </p:nvSpPr>
        <p:spPr>
          <a:xfrm>
            <a:off x="228600" y="1905000"/>
            <a:ext cx="8726488" cy="4227513"/>
          </a:xfrm>
        </p:spPr>
        <p:txBody>
          <a:bodyPr/>
          <a:lstStyle/>
          <a:p>
            <a:r>
              <a:rPr lang="en-US" sz="3600" dirty="0" smtClean="0"/>
              <a:t>A judge should disclose membership in organizations which have the potential to give an appearance of partiality, even though membership is permitted under the Canons</a:t>
            </a:r>
            <a:endParaRPr lang="en-US" sz="36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534400" cy="1371600"/>
          </a:xfrm>
        </p:spPr>
        <p:txBody>
          <a:bodyPr/>
          <a:lstStyle/>
          <a:p>
            <a:r>
              <a:rPr lang="en-US" sz="4000" dirty="0" smtClean="0"/>
              <a:t>Judicial Administration Standard 39 of the California Rules of Court</a:t>
            </a:r>
            <a:endParaRPr lang="en-US" sz="4000" dirty="0"/>
          </a:p>
        </p:txBody>
      </p:sp>
      <p:sp>
        <p:nvSpPr>
          <p:cNvPr id="3" name="Content Placeholder 2"/>
          <p:cNvSpPr>
            <a:spLocks noGrp="1"/>
          </p:cNvSpPr>
          <p:nvPr>
            <p:ph idx="1"/>
          </p:nvPr>
        </p:nvSpPr>
        <p:spPr>
          <a:xfrm>
            <a:off x="228600" y="2362200"/>
            <a:ext cx="8726488" cy="3770313"/>
          </a:xfrm>
        </p:spPr>
        <p:txBody>
          <a:bodyPr/>
          <a:lstStyle/>
          <a:p>
            <a:r>
              <a:rPr lang="en-US" sz="3600" dirty="0" smtClean="0"/>
              <a:t>Judicial participation in community outreach activities should be considered an official judicial function to promote public understanding of and confidence in the administration of justice</a:t>
            </a:r>
            <a:endParaRPr lang="en-US" sz="36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34400" cy="1371600"/>
          </a:xfrm>
        </p:spPr>
        <p:txBody>
          <a:bodyPr/>
          <a:lstStyle/>
          <a:p>
            <a:r>
              <a:rPr lang="en-US" dirty="0" smtClean="0"/>
              <a:t>Commentary to </a:t>
            </a:r>
            <a:br>
              <a:rPr lang="en-US" dirty="0" smtClean="0"/>
            </a:br>
            <a:r>
              <a:rPr lang="en-US" dirty="0" smtClean="0"/>
              <a:t>Canon 2A</a:t>
            </a:r>
            <a:endParaRPr lang="en-US" dirty="0"/>
          </a:p>
        </p:txBody>
      </p:sp>
      <p:sp>
        <p:nvSpPr>
          <p:cNvPr id="3" name="Content Placeholder 2"/>
          <p:cNvSpPr>
            <a:spLocks noGrp="1"/>
          </p:cNvSpPr>
          <p:nvPr>
            <p:ph idx="1"/>
          </p:nvPr>
        </p:nvSpPr>
        <p:spPr>
          <a:xfrm>
            <a:off x="228600" y="1905000"/>
            <a:ext cx="8726488" cy="4227513"/>
          </a:xfrm>
        </p:spPr>
        <p:txBody>
          <a:bodyPr/>
          <a:lstStyle/>
          <a:p>
            <a:r>
              <a:rPr lang="en-US" sz="3600" dirty="0" smtClean="0"/>
              <a:t>A judge </a:t>
            </a:r>
            <a:r>
              <a:rPr lang="en-US" sz="3600" smtClean="0"/>
              <a:t>must accept </a:t>
            </a:r>
            <a:r>
              <a:rPr lang="en-US" sz="3600" dirty="0" smtClean="0"/>
              <a:t>restrictions on the judge’s conduct that might be viewed as burdensome by other members of the community and should do so freely and </a:t>
            </a:r>
            <a:r>
              <a:rPr lang="en-US" sz="3600" smtClean="0"/>
              <a:t>willingly.</a:t>
            </a:r>
            <a:endParaRPr lang="en-US" sz="36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Canon 4A</a:t>
            </a:r>
            <a:endParaRPr lang="en-US" dirty="0"/>
          </a:p>
        </p:txBody>
      </p:sp>
      <p:sp>
        <p:nvSpPr>
          <p:cNvPr id="3" name="Content Placeholder 2"/>
          <p:cNvSpPr>
            <a:spLocks noGrp="1"/>
          </p:cNvSpPr>
          <p:nvPr>
            <p:ph idx="1"/>
          </p:nvPr>
        </p:nvSpPr>
        <p:spPr>
          <a:xfrm>
            <a:off x="304800" y="1600200"/>
            <a:ext cx="8650288" cy="4227513"/>
          </a:xfrm>
        </p:spPr>
        <p:txBody>
          <a:bodyPr/>
          <a:lstStyle/>
          <a:p>
            <a:pPr>
              <a:buNone/>
            </a:pPr>
            <a:r>
              <a:rPr lang="en-US" sz="3200" dirty="0" smtClean="0"/>
              <a:t>A judge may engage in extrajudicial activities provided they do not:</a:t>
            </a:r>
          </a:p>
          <a:p>
            <a:r>
              <a:rPr lang="en-US" sz="3200" dirty="0" smtClean="0"/>
              <a:t>Cast reasonable doubt on the judge’s impartiality</a:t>
            </a:r>
          </a:p>
          <a:p>
            <a:r>
              <a:rPr lang="en-US" sz="3200" dirty="0" smtClean="0"/>
              <a:t>Demean the judicial office</a:t>
            </a:r>
          </a:p>
          <a:p>
            <a:r>
              <a:rPr lang="en-US" sz="3200" dirty="0" smtClean="0"/>
              <a:t>Interfere with the proper performance of judicial duties</a:t>
            </a:r>
          </a:p>
          <a:p>
            <a:r>
              <a:rPr lang="en-US" sz="3200" dirty="0" smtClean="0"/>
              <a:t>Lead to frequent disqualification</a:t>
            </a:r>
            <a:endParaRPr lang="en-US" sz="32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Canons 4B, 2B</a:t>
            </a:r>
            <a:endParaRPr lang="en-US" dirty="0"/>
          </a:p>
        </p:txBody>
      </p:sp>
      <p:sp>
        <p:nvSpPr>
          <p:cNvPr id="3" name="Content Placeholder 2"/>
          <p:cNvSpPr>
            <a:spLocks noGrp="1"/>
          </p:cNvSpPr>
          <p:nvPr>
            <p:ph idx="1"/>
          </p:nvPr>
        </p:nvSpPr>
        <p:spPr>
          <a:xfrm>
            <a:off x="304800" y="1905000"/>
            <a:ext cx="8650288" cy="4227513"/>
          </a:xfrm>
        </p:spPr>
        <p:txBody>
          <a:bodyPr/>
          <a:lstStyle/>
          <a:p>
            <a:r>
              <a:rPr lang="en-US" dirty="0" smtClean="0"/>
              <a:t>Judges may “speak, write, lecture, teach and participate in activities concerning legal and non legal subject matters”</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Commentary to Canon 4B</a:t>
            </a:r>
            <a:endParaRPr lang="en-US" sz="4800" dirty="0"/>
          </a:p>
        </p:txBody>
      </p:sp>
      <p:sp>
        <p:nvSpPr>
          <p:cNvPr id="3" name="Content Placeholder 2"/>
          <p:cNvSpPr>
            <a:spLocks noGrp="1"/>
          </p:cNvSpPr>
          <p:nvPr>
            <p:ph idx="1"/>
          </p:nvPr>
        </p:nvSpPr>
        <p:spPr>
          <a:xfrm>
            <a:off x="228600" y="1905000"/>
            <a:ext cx="8726488" cy="4227513"/>
          </a:xfrm>
        </p:spPr>
        <p:txBody>
          <a:bodyPr/>
          <a:lstStyle/>
          <a:p>
            <a:r>
              <a:rPr lang="en-US" sz="3600" dirty="0" smtClean="0"/>
              <a:t>May not use the judicial title to promote the personal or pecuniary interest of the judge or others</a:t>
            </a:r>
          </a:p>
          <a:p>
            <a:r>
              <a:rPr lang="en-US" sz="3600" dirty="0" smtClean="0"/>
              <a:t>Except may use the title in the promotion of legal education programs and materials</a:t>
            </a:r>
            <a:endParaRPr lang="en-US" sz="3600"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Canon 3B(4)-Judges</a:t>
            </a:r>
            <a:endParaRPr lang="en-US" dirty="0"/>
          </a:p>
        </p:txBody>
      </p:sp>
      <p:sp>
        <p:nvSpPr>
          <p:cNvPr id="3" name="Content Placeholder 2"/>
          <p:cNvSpPr>
            <a:spLocks noGrp="1"/>
          </p:cNvSpPr>
          <p:nvPr>
            <p:ph idx="1"/>
          </p:nvPr>
        </p:nvSpPr>
        <p:spPr>
          <a:xfrm>
            <a:off x="304800" y="1905000"/>
            <a:ext cx="8650288" cy="4227513"/>
          </a:xfrm>
        </p:spPr>
        <p:txBody>
          <a:bodyPr/>
          <a:lstStyle/>
          <a:p>
            <a:r>
              <a:rPr lang="en-US" dirty="0" smtClean="0"/>
              <a:t>Must be “patient, dignified and courteous to litigants, jurors, witnesses, lawyers and others with whom the judge deals in an official capacity.”</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Canon 3B(6)-Lawyers</a:t>
            </a:r>
            <a:endParaRPr lang="en-US" dirty="0"/>
          </a:p>
        </p:txBody>
      </p:sp>
      <p:sp>
        <p:nvSpPr>
          <p:cNvPr id="3" name="Content Placeholder 2"/>
          <p:cNvSpPr>
            <a:spLocks noGrp="1"/>
          </p:cNvSpPr>
          <p:nvPr>
            <p:ph idx="1"/>
          </p:nvPr>
        </p:nvSpPr>
        <p:spPr/>
        <p:txBody>
          <a:bodyPr/>
          <a:lstStyle/>
          <a:p>
            <a:r>
              <a:rPr lang="en-US" dirty="0" smtClean="0"/>
              <a:t>A judge must require lawyers in proceedings before them to refrain from words or conduct that would exhibit bias or prejudice. </a:t>
            </a:r>
            <a:endParaRPr lang="en-US" dirty="0"/>
          </a:p>
        </p:txBody>
      </p:sp>
      <p:sp>
        <p:nvSpPr>
          <p:cNvPr id="4" name="Slide Number Placeholder 3"/>
          <p:cNvSpPr>
            <a:spLocks noGrp="1"/>
          </p:cNvSpPr>
          <p:nvPr>
            <p:ph type="sldNum" sz="quarter" idx="12"/>
          </p:nvPr>
        </p:nvSpPr>
        <p:spPr/>
        <p:txBody>
          <a:bodyPr/>
          <a:lstStyle/>
          <a:p>
            <a:fld id="{E989855A-489C-493A-9105-C1FAEFBB4006}"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Prohibited Categories</a:t>
            </a:r>
            <a:endParaRPr lang="en-US" dirty="0"/>
          </a:p>
        </p:txBody>
      </p:sp>
      <p:sp>
        <p:nvSpPr>
          <p:cNvPr id="5" name="Content Placeholder 4"/>
          <p:cNvSpPr>
            <a:spLocks noGrp="1"/>
          </p:cNvSpPr>
          <p:nvPr>
            <p:ph sz="half" idx="1"/>
          </p:nvPr>
        </p:nvSpPr>
        <p:spPr/>
        <p:txBody>
          <a:bodyPr/>
          <a:lstStyle/>
          <a:p>
            <a:r>
              <a:rPr lang="en-US" sz="3200" dirty="0" smtClean="0"/>
              <a:t>Race</a:t>
            </a:r>
          </a:p>
          <a:p>
            <a:r>
              <a:rPr lang="en-US" sz="3200" dirty="0" smtClean="0"/>
              <a:t>Sex Gender</a:t>
            </a:r>
          </a:p>
          <a:p>
            <a:r>
              <a:rPr lang="en-US" sz="3200" dirty="0" smtClean="0"/>
              <a:t>Religion</a:t>
            </a:r>
          </a:p>
          <a:p>
            <a:r>
              <a:rPr lang="en-US" sz="3200" dirty="0" smtClean="0"/>
              <a:t>National origin</a:t>
            </a:r>
          </a:p>
          <a:p>
            <a:r>
              <a:rPr lang="en-US" sz="3200" dirty="0" smtClean="0"/>
              <a:t>Ethnicity</a:t>
            </a:r>
          </a:p>
          <a:p>
            <a:r>
              <a:rPr lang="en-US" sz="3200" dirty="0" smtClean="0"/>
              <a:t>Disability</a:t>
            </a:r>
          </a:p>
        </p:txBody>
      </p:sp>
      <p:sp>
        <p:nvSpPr>
          <p:cNvPr id="6" name="Content Placeholder 5"/>
          <p:cNvSpPr>
            <a:spLocks noGrp="1"/>
          </p:cNvSpPr>
          <p:nvPr>
            <p:ph sz="half" idx="2"/>
          </p:nvPr>
        </p:nvSpPr>
        <p:spPr/>
        <p:txBody>
          <a:bodyPr/>
          <a:lstStyle/>
          <a:p>
            <a:r>
              <a:rPr lang="en-US" sz="3200" dirty="0" smtClean="0"/>
              <a:t>Age</a:t>
            </a:r>
          </a:p>
          <a:p>
            <a:r>
              <a:rPr lang="en-US" sz="3200" dirty="0" smtClean="0"/>
              <a:t>Sexual Orientation</a:t>
            </a:r>
          </a:p>
          <a:p>
            <a:r>
              <a:rPr lang="en-US" sz="3200" dirty="0" smtClean="0"/>
              <a:t>Marital status</a:t>
            </a:r>
          </a:p>
          <a:p>
            <a:r>
              <a:rPr lang="en-US" sz="3200" dirty="0" smtClean="0"/>
              <a:t>Socioeconomic status</a:t>
            </a:r>
          </a:p>
          <a:p>
            <a:r>
              <a:rPr lang="en-US" sz="3200" dirty="0" smtClean="0"/>
              <a:t>Political affiliation</a:t>
            </a:r>
            <a:endParaRPr lang="en-US" sz="3200" dirty="0"/>
          </a:p>
        </p:txBody>
      </p:sp>
      <p:sp>
        <p:nvSpPr>
          <p:cNvPr id="7" name="Slide Number Placeholder 6"/>
          <p:cNvSpPr>
            <a:spLocks noGrp="1"/>
          </p:cNvSpPr>
          <p:nvPr>
            <p:ph type="sldNum" sz="quarter" idx="12"/>
          </p:nvPr>
        </p:nvSpPr>
        <p:spPr/>
        <p:txBody>
          <a:bodyPr/>
          <a:lstStyle/>
          <a:p>
            <a:fld id="{DAD7AFEC-BA04-4A6F-B876-CD83EBFF40C8}"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800" dirty="0" smtClean="0"/>
              <a:t>Canon 3C(3)-Staff and Court Personnel</a:t>
            </a:r>
            <a:endParaRPr lang="en-US" sz="4800" dirty="0"/>
          </a:p>
        </p:txBody>
      </p:sp>
      <p:sp>
        <p:nvSpPr>
          <p:cNvPr id="6" name="Content Placeholder 5"/>
          <p:cNvSpPr>
            <a:spLocks noGrp="1"/>
          </p:cNvSpPr>
          <p:nvPr>
            <p:ph idx="1"/>
          </p:nvPr>
        </p:nvSpPr>
        <p:spPr/>
        <p:txBody>
          <a:bodyPr/>
          <a:lstStyle/>
          <a:p>
            <a:pPr algn="just"/>
            <a:r>
              <a:rPr lang="en-US" dirty="0" smtClean="0"/>
              <a:t>Judges are required to exact the same standards of conduct concerning probity and lack of bias and prejudice from staff and court personnel “under the judge’s direction and control.”</a:t>
            </a:r>
            <a:endParaRPr lang="en-US" dirty="0"/>
          </a:p>
        </p:txBody>
      </p:sp>
      <p:sp>
        <p:nvSpPr>
          <p:cNvPr id="7" name="Slide Number Placeholder 6"/>
          <p:cNvSpPr>
            <a:spLocks noGrp="1"/>
          </p:cNvSpPr>
          <p:nvPr>
            <p:ph type="sldNum" sz="quarter" idx="12"/>
          </p:nvPr>
        </p:nvSpPr>
        <p:spPr/>
        <p:txBody>
          <a:bodyPr/>
          <a:lstStyle/>
          <a:p>
            <a:fld id="{E989855A-489C-493A-9105-C1FAEFBB4006}"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
      <a:dk1>
        <a:srgbClr val="292929"/>
      </a:dk1>
      <a:lt1>
        <a:srgbClr val="F3FAFF"/>
      </a:lt1>
      <a:dk2>
        <a:srgbClr val="004F45"/>
      </a:dk2>
      <a:lt2>
        <a:srgbClr val="ECBF40"/>
      </a:lt2>
      <a:accent1>
        <a:srgbClr val="ECBF40"/>
      </a:accent1>
      <a:accent2>
        <a:srgbClr val="A50021"/>
      </a:accent2>
      <a:accent3>
        <a:srgbClr val="AAB2B0"/>
      </a:accent3>
      <a:accent4>
        <a:srgbClr val="D0D6DA"/>
      </a:accent4>
      <a:accent5>
        <a:srgbClr val="F4DCAF"/>
      </a:accent5>
      <a:accent6>
        <a:srgbClr val="95001D"/>
      </a:accent6>
      <a:hlink>
        <a:srgbClr val="2870C0"/>
      </a:hlink>
      <a:folHlink>
        <a:srgbClr val="DF6021"/>
      </a:folHlink>
    </a:clrScheme>
    <a:fontScheme name="Office The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ffice Them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Office Them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E8275F3E8E2F3419BBE6C6910B353FD" ma:contentTypeVersion="0" ma:contentTypeDescription="Create a new document." ma:contentTypeScope="" ma:versionID="009000e5add1b13c2b5f9c0efb99ec94">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10595C-5905-438A-A9C8-B0F79794C3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D7BE573D-185F-4668-93CA-2C872BFFE0D7}">
  <ds:schemaRefs>
    <ds:schemaRef ds:uri="http://purl.org/dc/terms/"/>
    <ds:schemaRef ds:uri="http://schemas.microsoft.com/office/2006/documentManagement/types"/>
    <ds:schemaRef ds:uri="http://purl.org/dc/dcmitype/"/>
    <ds:schemaRef ds:uri="http://www.w3.org/XML/1998/namespace"/>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B3A13353-62F2-42D7-9089-6F2745A98E1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183</TotalTime>
  <Words>1792</Words>
  <Application>Microsoft Office PowerPoint</Application>
  <PresentationFormat>On-screen Show (4:3)</PresentationFormat>
  <Paragraphs>262</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Office Theme</vt:lpstr>
      <vt:lpstr>Judicial Ethics Issues in Cases Involving Elders</vt:lpstr>
      <vt:lpstr>Hon. Julie Conger </vt:lpstr>
      <vt:lpstr>Primary Ethical Principles Elder Abuse Cases</vt:lpstr>
      <vt:lpstr>Learning Objectives</vt:lpstr>
      <vt:lpstr>Learning Objectives</vt:lpstr>
      <vt:lpstr>Canon 3B(4)-Judges</vt:lpstr>
      <vt:lpstr>Canon 3B(6)-Lawyers</vt:lpstr>
      <vt:lpstr>Prohibited Categories</vt:lpstr>
      <vt:lpstr>Canon 3C(3)-Staff and Court Personnel</vt:lpstr>
      <vt:lpstr>PowerPoint Presentation</vt:lpstr>
      <vt:lpstr>Canon 3B(8)</vt:lpstr>
      <vt:lpstr>Self-Represented Litigants-Fundamental Principles</vt:lpstr>
      <vt:lpstr>Self-Represented Litigants-Fundamental Principles</vt:lpstr>
      <vt:lpstr>Commentary to Canon 3B(8)</vt:lpstr>
      <vt:lpstr>Options</vt:lpstr>
      <vt:lpstr>Options</vt:lpstr>
      <vt:lpstr>What a Judge Can Do:</vt:lpstr>
      <vt:lpstr>What a Judge Can Do</vt:lpstr>
      <vt:lpstr>What a Judge Should NOT Do</vt:lpstr>
      <vt:lpstr>What a Judge Cannot Do</vt:lpstr>
      <vt:lpstr>Canon 3B(7)-Three Parts</vt:lpstr>
      <vt:lpstr>Ex parte</vt:lpstr>
      <vt:lpstr>Subject of communication</vt:lpstr>
      <vt:lpstr>PowerPoint Presentation</vt:lpstr>
      <vt:lpstr>Canon 3B(7)(d)</vt:lpstr>
      <vt:lpstr>Exceptions-Other Judges</vt:lpstr>
      <vt:lpstr>Canon 3B(7)(a) and Commentary</vt:lpstr>
      <vt:lpstr>Exceptions: Court Personnel</vt:lpstr>
      <vt:lpstr>Who are Court Personnel?</vt:lpstr>
      <vt:lpstr>Who are NOT court personnel?</vt:lpstr>
      <vt:lpstr>Who are NOT court personnel?</vt:lpstr>
      <vt:lpstr>Canon 3B(7)(c)</vt:lpstr>
      <vt:lpstr>Exception-Scheduling and Administrative Purposes or Emergencies</vt:lpstr>
      <vt:lpstr>Settlement Conferences</vt:lpstr>
      <vt:lpstr>Settlement Conferences</vt:lpstr>
      <vt:lpstr>Factors a Judge Should Consider Before Entering into Mediation or Negotiations:</vt:lpstr>
      <vt:lpstr>Factors a Judge Should Consider Before Entering into Mediation or Negotiations:</vt:lpstr>
      <vt:lpstr>Factors a Judge Should Consider Before Entering into Mediation or Negotiations:</vt:lpstr>
      <vt:lpstr>Canon 3B(9)-Judicial Speech</vt:lpstr>
      <vt:lpstr>Terminology</vt:lpstr>
      <vt:lpstr>Terminology</vt:lpstr>
      <vt:lpstr>2013 Change  Canon 2A</vt:lpstr>
      <vt:lpstr>Canon 3E(1)</vt:lpstr>
      <vt:lpstr>Disqualifying Factors</vt:lpstr>
      <vt:lpstr>Disqualifying Factors</vt:lpstr>
      <vt:lpstr>Disqualifying Factors</vt:lpstr>
      <vt:lpstr>Disqualifying Factors</vt:lpstr>
      <vt:lpstr>New provision Canon 3E(3)(a)</vt:lpstr>
      <vt:lpstr>New provision Canon 3E(3)(a)</vt:lpstr>
      <vt:lpstr>CCP Section 170.2 It Shall Not be Grounds for Disqualification That the Judge:</vt:lpstr>
      <vt:lpstr>CCP Section 170.2 It Shall Not be Grounds for Disqualification That the Judge:</vt:lpstr>
      <vt:lpstr>CCP Section 170.2 It Shall Not be Grounds for Disqualification That the Judge:</vt:lpstr>
      <vt:lpstr>Disclosure</vt:lpstr>
      <vt:lpstr>Commentary to Canon 3E</vt:lpstr>
      <vt:lpstr>Judicial Administration Standard 39 of the California Rules of Court</vt:lpstr>
      <vt:lpstr>Commentary to  Canon 2A</vt:lpstr>
      <vt:lpstr>Canon 4A</vt:lpstr>
      <vt:lpstr>Canons 4B, 2B</vt:lpstr>
      <vt:lpstr>Commentary to Canon 4B</vt:lpstr>
    </vt:vector>
  </TitlesOfParts>
  <Company>Judicial Council of California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Mollie McPhee</dc:creator>
  <cp:lastModifiedBy>Civil Division</cp:lastModifiedBy>
  <cp:revision>34</cp:revision>
  <cp:lastPrinted>1601-01-01T00:00:00Z</cp:lastPrinted>
  <dcterms:created xsi:type="dcterms:W3CDTF">2003-04-03T22:26:23Z</dcterms:created>
  <dcterms:modified xsi:type="dcterms:W3CDTF">2014-02-03T21:14:35Z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0x0101009E8275F3E8E2F3419BBE6C6910B353FD</vt:lpwstr>
  </property>
</Properties>
</file>