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  <p:sldMasterId id="2147483759" r:id="rId2"/>
    <p:sldMasterId id="2147483772" r:id="rId3"/>
  </p:sldMasterIdLst>
  <p:notesMasterIdLst>
    <p:notesMasterId r:id="rId15"/>
  </p:notesMasterIdLst>
  <p:handoutMasterIdLst>
    <p:handoutMasterId r:id="rId16"/>
  </p:handoutMasterIdLst>
  <p:sldIdLst>
    <p:sldId id="399" r:id="rId4"/>
    <p:sldId id="573" r:id="rId5"/>
    <p:sldId id="574" r:id="rId6"/>
    <p:sldId id="610" r:id="rId7"/>
    <p:sldId id="583" r:id="rId8"/>
    <p:sldId id="581" r:id="rId9"/>
    <p:sldId id="614" r:id="rId10"/>
    <p:sldId id="586" r:id="rId11"/>
    <p:sldId id="612" r:id="rId12"/>
    <p:sldId id="615" r:id="rId13"/>
    <p:sldId id="567" r:id="rId1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ver, Mark (USACAS)" initials="CM(" lastIdx="1" clrIdx="0">
    <p:extLst>
      <p:ext uri="{19B8F6BF-5375-455C-9EA6-DF929625EA0E}">
        <p15:presenceInfo xmlns:p15="http://schemas.microsoft.com/office/powerpoint/2012/main" userId="S-1-5-21-3765106760-4187861411-1892654968-134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66"/>
    <a:srgbClr val="001132"/>
    <a:srgbClr val="001236"/>
    <a:srgbClr val="000F2E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1" autoAdjust="0"/>
    <p:restoredTop sz="93371" autoAdjust="0"/>
  </p:normalViewPr>
  <p:slideViewPr>
    <p:cSldViewPr snapToGrid="0">
      <p:cViewPr varScale="1">
        <p:scale>
          <a:sx n="91" d="100"/>
          <a:sy n="91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Fentanyl Deaths in San Diego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acetyl fentanyl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14">
                  <c:v>1</c:v>
                </c:pt>
                <c:pt idx="15">
                  <c:v>4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E-493D-9652-5BF17D7B2E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butyrl fentanyl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15">
                  <c:v>4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E-493D-9652-5BF17D7B2E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carfentanyl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E-493D-9652-5BF17D7B2E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fluoroisobutyrl fentanyl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E-493D-9652-5BF17D7B2E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fluranyl fentanyl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7E-493D-9652-5BF17D7B2E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fentanyl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19</c:v>
                </c:pt>
                <c:pt idx="6">
                  <c:v>23</c:v>
                </c:pt>
                <c:pt idx="7">
                  <c:v>20</c:v>
                </c:pt>
                <c:pt idx="8">
                  <c:v>23</c:v>
                </c:pt>
                <c:pt idx="9">
                  <c:v>23</c:v>
                </c:pt>
                <c:pt idx="10">
                  <c:v>12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15</c:v>
                </c:pt>
                <c:pt idx="15">
                  <c:v>21</c:v>
                </c:pt>
                <c:pt idx="16">
                  <c:v>33</c:v>
                </c:pt>
                <c:pt idx="1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7E-493D-9652-5BF17D7B2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01484032"/>
        <c:axId val="101485568"/>
        <c:axId val="91458176"/>
      </c:bar3DChart>
      <c:catAx>
        <c:axId val="1014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85568"/>
        <c:crosses val="autoZero"/>
        <c:auto val="1"/>
        <c:lblAlgn val="ctr"/>
        <c:lblOffset val="100"/>
        <c:noMultiLvlLbl val="0"/>
      </c:catAx>
      <c:valAx>
        <c:axId val="10148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484032"/>
        <c:crosses val="autoZero"/>
        <c:crossBetween val="between"/>
      </c:valAx>
      <c:serAx>
        <c:axId val="91458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85568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85130752161709"/>
          <c:y val="0.24765486262549435"/>
          <c:w val="0.79008405325852482"/>
          <c:h val="7.4797819503331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362" cy="464658"/>
          </a:xfrm>
          <a:prstGeom prst="rect">
            <a:avLst/>
          </a:prstGeom>
        </p:spPr>
        <p:txBody>
          <a:bodyPr vert="horz" lIns="90646" tIns="45323" rIns="90646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067" y="0"/>
            <a:ext cx="3026361" cy="464658"/>
          </a:xfrm>
          <a:prstGeom prst="rect">
            <a:avLst/>
          </a:prstGeom>
        </p:spPr>
        <p:txBody>
          <a:bodyPr vert="horz" lIns="90646" tIns="45323" rIns="90646" bIns="45323" rtlCol="0"/>
          <a:lstStyle>
            <a:lvl1pPr algn="r">
              <a:defRPr sz="1200"/>
            </a:lvl1pPr>
          </a:lstStyle>
          <a:p>
            <a:fld id="{2E5FE9EF-EB58-4E55-9B79-82D48093377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468"/>
            <a:ext cx="3026362" cy="464658"/>
          </a:xfrm>
          <a:prstGeom prst="rect">
            <a:avLst/>
          </a:prstGeom>
        </p:spPr>
        <p:txBody>
          <a:bodyPr vert="horz" lIns="90646" tIns="45323" rIns="90646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067" y="8817468"/>
            <a:ext cx="3026361" cy="464658"/>
          </a:xfrm>
          <a:prstGeom prst="rect">
            <a:avLst/>
          </a:prstGeom>
        </p:spPr>
        <p:txBody>
          <a:bodyPr vert="horz" lIns="90646" tIns="45323" rIns="90646" bIns="45323" rtlCol="0" anchor="b"/>
          <a:lstStyle>
            <a:lvl1pPr algn="r">
              <a:defRPr sz="1200"/>
            </a:lvl1pPr>
          </a:lstStyle>
          <a:p>
            <a:fld id="{84BD3E75-4FAA-4BC6-8EA3-6E7EDFA85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0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49" tIns="46476" rIns="92949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49" tIns="46476" rIns="92949" bIns="46476" rtlCol="0"/>
          <a:lstStyle>
            <a:lvl1pPr algn="r">
              <a:defRPr sz="1200"/>
            </a:lvl1pPr>
          </a:lstStyle>
          <a:p>
            <a:fld id="{E5E0170B-8B6F-4ADB-A5B6-E93DA983D659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9" tIns="46476" rIns="92949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9" tIns="46476" rIns="92949" bIns="464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9" tIns="46476" rIns="92949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9" tIns="46476" rIns="92949" bIns="46476" rtlCol="0" anchor="b"/>
          <a:lstStyle>
            <a:lvl1pPr algn="r">
              <a:defRPr sz="1200"/>
            </a:lvl1pPr>
          </a:lstStyle>
          <a:p>
            <a:fld id="{4B63F8D2-B1DE-4DFC-8BF5-2DF69832E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798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 Everyone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Thank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5A6-1D45-43FC-AEF7-181E5D507D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55249" indent="-29048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61922" indent="-232384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26691" indent="-232384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91459" indent="-232384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56227" indent="-2323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3020996" indent="-2323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85765" indent="-2323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950534" indent="-2323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BAA531-BE6E-4DD4-85C6-35888E27AFF1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596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/>
              <a:t>A kilogram of pure fentanyl, purchased from China for less than $5,000, is so potent that it can be stretched into 16 to 24 kilograms when using cutting agents like talcum powder or caffeine. Each kilogram can then be sold wholesale for </a:t>
            </a:r>
            <a:r>
              <a:rPr lang="en-US" dirty="0" smtClean="0"/>
              <a:t>up to $80,000 </a:t>
            </a:r>
            <a:r>
              <a:rPr lang="en-US" dirty="0"/>
              <a:t>— for a total profit in the neighborhood of $1.6 million.  Putting fentanyl in tablet for increases the profit substantially.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47D-DF65-472F-83A9-2E73DC3436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5D44-603A-4678-BDE1-F3C94C072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8D2-B1DE-4DFC-8BF5-2DF69832E0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000AE-FD14-4EA4-AF8C-6E098934A1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5325"/>
            <a:ext cx="6188075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Introduction of yourself</a:t>
            </a:r>
          </a:p>
        </p:txBody>
      </p:sp>
    </p:spTree>
    <p:extLst>
      <p:ext uri="{BB962C8B-B14F-4D97-AF65-F5344CB8AC3E}">
        <p14:creationId xmlns:p14="http://schemas.microsoft.com/office/powerpoint/2010/main" val="371977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134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0248" y="6356352"/>
            <a:ext cx="2844800" cy="365125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fld id="{7B56343A-430D-2D4B-9758-A3E8B61DFF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4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976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2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28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79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9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2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3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4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0248" y="6356352"/>
            <a:ext cx="2844800" cy="365125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fld id="{7B56343A-430D-2D4B-9758-A3E8B61DFF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07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1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2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9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2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5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716E-FE64-3B43-8214-A77C82253EB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3A-430D-2D4B-9758-A3E8B61D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8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6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2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7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80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7E7C8A-C8C9-40AA-94CB-D41D2E7AF1D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10/6/2017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D52D46-34CD-4513-816B-3C8B158B9F9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09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1794"/>
            <a:ext cx="12192000" cy="923019"/>
          </a:xfrm>
          <a:prstGeom prst="rect">
            <a:avLst/>
          </a:prstGeom>
          <a:solidFill>
            <a:srgbClr val="03325C"/>
          </a:solidFill>
          <a:ln>
            <a:solidFill>
              <a:srgbClr val="03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233490"/>
            <a:ext cx="11388725" cy="511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547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7C08716E-FE64-3B43-8214-A77C82253EB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5167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7B56343A-430D-2D4B-9758-A3E8B61DF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44167" y="2"/>
            <a:ext cx="3671779" cy="911225"/>
          </a:xfrm>
          <a:custGeom>
            <a:avLst/>
            <a:gdLst>
              <a:gd name="connsiteX0" fmla="*/ 2806367 w 2944144"/>
              <a:gd name="connsiteY0" fmla="*/ 869051 h 923957"/>
              <a:gd name="connsiteX1" fmla="*/ 2816080 w 2944144"/>
              <a:gd name="connsiteY1" fmla="*/ 882262 h 923957"/>
              <a:gd name="connsiteX2" fmla="*/ 2847163 w 2944144"/>
              <a:gd name="connsiteY2" fmla="*/ 890669 h 923957"/>
              <a:gd name="connsiteX3" fmla="*/ 2867486 w 2944144"/>
              <a:gd name="connsiteY3" fmla="*/ 885865 h 923957"/>
              <a:gd name="connsiteX4" fmla="*/ 2912913 w 2944144"/>
              <a:gd name="connsiteY4" fmla="*/ 903880 h 923957"/>
              <a:gd name="connsiteX5" fmla="*/ 2941455 w 2944144"/>
              <a:gd name="connsiteY5" fmla="*/ 919343 h 923957"/>
              <a:gd name="connsiteX6" fmla="*/ 2944144 w 2944144"/>
              <a:gd name="connsiteY6" fmla="*/ 923957 h 923957"/>
              <a:gd name="connsiteX7" fmla="*/ 2851606 w 2944144"/>
              <a:gd name="connsiteY7" fmla="*/ 923957 h 923957"/>
              <a:gd name="connsiteX8" fmla="*/ 2843576 w 2944144"/>
              <a:gd name="connsiteY8" fmla="*/ 915890 h 923957"/>
              <a:gd name="connsiteX9" fmla="*/ 2792171 w 2944144"/>
              <a:gd name="connsiteY9" fmla="*/ 870252 h 923957"/>
              <a:gd name="connsiteX10" fmla="*/ 2806367 w 2944144"/>
              <a:gd name="connsiteY10" fmla="*/ 869051 h 923957"/>
              <a:gd name="connsiteX11" fmla="*/ 2417458 w 2944144"/>
              <a:gd name="connsiteY11" fmla="*/ 801818 h 923957"/>
              <a:gd name="connsiteX12" fmla="*/ 2511964 w 2944144"/>
              <a:gd name="connsiteY12" fmla="*/ 906396 h 923957"/>
              <a:gd name="connsiteX13" fmla="*/ 2508081 w 2944144"/>
              <a:gd name="connsiteY13" fmla="*/ 923957 h 923957"/>
              <a:gd name="connsiteX14" fmla="*/ 2488811 w 2944144"/>
              <a:gd name="connsiteY14" fmla="*/ 923957 h 923957"/>
              <a:gd name="connsiteX15" fmla="*/ 2488038 w 2944144"/>
              <a:gd name="connsiteY15" fmla="*/ 923225 h 923957"/>
              <a:gd name="connsiteX16" fmla="*/ 2411476 w 2944144"/>
              <a:gd name="connsiteY16" fmla="*/ 806626 h 923957"/>
              <a:gd name="connsiteX17" fmla="*/ 2417458 w 2944144"/>
              <a:gd name="connsiteY17" fmla="*/ 801818 h 923957"/>
              <a:gd name="connsiteX18" fmla="*/ 2638579 w 2944144"/>
              <a:gd name="connsiteY18" fmla="*/ 790192 h 923957"/>
              <a:gd name="connsiteX19" fmla="*/ 2646058 w 2944144"/>
              <a:gd name="connsiteY19" fmla="*/ 804437 h 923957"/>
              <a:gd name="connsiteX20" fmla="*/ 2629305 w 2944144"/>
              <a:gd name="connsiteY20" fmla="*/ 881213 h 923957"/>
              <a:gd name="connsiteX21" fmla="*/ 2592211 w 2944144"/>
              <a:gd name="connsiteY21" fmla="*/ 896808 h 923957"/>
              <a:gd name="connsiteX22" fmla="*/ 2555116 w 2944144"/>
              <a:gd name="connsiteY22" fmla="*/ 871616 h 923957"/>
              <a:gd name="connsiteX23" fmla="*/ 2565886 w 2944144"/>
              <a:gd name="connsiteY23" fmla="*/ 846424 h 923957"/>
              <a:gd name="connsiteX24" fmla="*/ 2574262 w 2944144"/>
              <a:gd name="connsiteY24" fmla="*/ 838027 h 923957"/>
              <a:gd name="connsiteX25" fmla="*/ 2622126 w 2944144"/>
              <a:gd name="connsiteY25" fmla="*/ 791241 h 923957"/>
              <a:gd name="connsiteX26" fmla="*/ 2638579 w 2944144"/>
              <a:gd name="connsiteY26" fmla="*/ 790192 h 923957"/>
              <a:gd name="connsiteX27" fmla="*/ 595703 w 2944144"/>
              <a:gd name="connsiteY27" fmla="*/ 720946 h 923957"/>
              <a:gd name="connsiteX28" fmla="*/ 606473 w 2944144"/>
              <a:gd name="connsiteY28" fmla="*/ 729324 h 923957"/>
              <a:gd name="connsiteX29" fmla="*/ 611260 w 2944144"/>
              <a:gd name="connsiteY29" fmla="*/ 749672 h 923957"/>
              <a:gd name="connsiteX30" fmla="*/ 619638 w 2944144"/>
              <a:gd name="connsiteY30" fmla="*/ 740097 h 923957"/>
              <a:gd name="connsiteX31" fmla="*/ 648359 w 2944144"/>
              <a:gd name="connsiteY31" fmla="*/ 729324 h 923957"/>
              <a:gd name="connsiteX32" fmla="*/ 661523 w 2944144"/>
              <a:gd name="connsiteY32" fmla="*/ 735309 h 923957"/>
              <a:gd name="connsiteX33" fmla="*/ 775213 w 2944144"/>
              <a:gd name="connsiteY33" fmla="*/ 791565 h 923957"/>
              <a:gd name="connsiteX34" fmla="*/ 795558 w 2944144"/>
              <a:gd name="connsiteY34" fmla="*/ 801141 h 923957"/>
              <a:gd name="connsiteX35" fmla="*/ 827870 w 2944144"/>
              <a:gd name="connsiteY35" fmla="*/ 862185 h 923957"/>
              <a:gd name="connsiteX36" fmla="*/ 826673 w 2944144"/>
              <a:gd name="connsiteY36" fmla="*/ 865776 h 923957"/>
              <a:gd name="connsiteX37" fmla="*/ 830263 w 2944144"/>
              <a:gd name="connsiteY37" fmla="*/ 863382 h 923957"/>
              <a:gd name="connsiteX38" fmla="*/ 885313 w 2944144"/>
              <a:gd name="connsiteY38" fmla="*/ 881336 h 923957"/>
              <a:gd name="connsiteX39" fmla="*/ 903265 w 2944144"/>
              <a:gd name="connsiteY39" fmla="*/ 888517 h 923957"/>
              <a:gd name="connsiteX40" fmla="*/ 983446 w 2944144"/>
              <a:gd name="connsiteY40" fmla="*/ 916047 h 923957"/>
              <a:gd name="connsiteX41" fmla="*/ 990251 w 2944144"/>
              <a:gd name="connsiteY41" fmla="*/ 923957 h 923957"/>
              <a:gd name="connsiteX42" fmla="*/ 507485 w 2944144"/>
              <a:gd name="connsiteY42" fmla="*/ 923957 h 923957"/>
              <a:gd name="connsiteX43" fmla="*/ 505648 w 2944144"/>
              <a:gd name="connsiteY43" fmla="*/ 921134 h 923957"/>
              <a:gd name="connsiteX44" fmla="*/ 513128 w 2944144"/>
              <a:gd name="connsiteY44" fmla="*/ 900487 h 923957"/>
              <a:gd name="connsiteX45" fmla="*/ 547833 w 2944144"/>
              <a:gd name="connsiteY45" fmla="*/ 805929 h 923957"/>
              <a:gd name="connsiteX46" fmla="*/ 551423 w 2944144"/>
              <a:gd name="connsiteY46" fmla="*/ 787974 h 923957"/>
              <a:gd name="connsiteX47" fmla="*/ 549030 w 2944144"/>
              <a:gd name="connsiteY47" fmla="*/ 760445 h 923957"/>
              <a:gd name="connsiteX48" fmla="*/ 595703 w 2944144"/>
              <a:gd name="connsiteY48" fmla="*/ 720946 h 923957"/>
              <a:gd name="connsiteX49" fmla="*/ 686171 w 2944144"/>
              <a:gd name="connsiteY49" fmla="*/ 48590 h 923957"/>
              <a:gd name="connsiteX50" fmla="*/ 694841 w 2944144"/>
              <a:gd name="connsiteY50" fmla="*/ 57271 h 923957"/>
              <a:gd name="connsiteX51" fmla="*/ 736699 w 2944144"/>
              <a:gd name="connsiteY51" fmla="*/ 74035 h 923957"/>
              <a:gd name="connsiteX52" fmla="*/ 753443 w 2944144"/>
              <a:gd name="connsiteY52" fmla="*/ 74035 h 923957"/>
              <a:gd name="connsiteX53" fmla="*/ 742679 w 2944144"/>
              <a:gd name="connsiteY53" fmla="*/ 87206 h 923957"/>
              <a:gd name="connsiteX54" fmla="*/ 682882 w 2944144"/>
              <a:gd name="connsiteY54" fmla="*/ 103970 h 923957"/>
              <a:gd name="connsiteX55" fmla="*/ 678098 w 2944144"/>
              <a:gd name="connsiteY55" fmla="*/ 105167 h 923957"/>
              <a:gd name="connsiteX56" fmla="*/ 614713 w 2944144"/>
              <a:gd name="connsiteY56" fmla="*/ 143484 h 923957"/>
              <a:gd name="connsiteX57" fmla="*/ 595578 w 2944144"/>
              <a:gd name="connsiteY57" fmla="*/ 155458 h 923957"/>
              <a:gd name="connsiteX58" fmla="*/ 576443 w 2944144"/>
              <a:gd name="connsiteY58" fmla="*/ 184196 h 923957"/>
              <a:gd name="connsiteX59" fmla="*/ 606342 w 2944144"/>
              <a:gd name="connsiteY59" fmla="*/ 211736 h 923957"/>
              <a:gd name="connsiteX60" fmla="*/ 627869 w 2944144"/>
              <a:gd name="connsiteY60" fmla="*/ 216525 h 923957"/>
              <a:gd name="connsiteX61" fmla="*/ 641024 w 2944144"/>
              <a:gd name="connsiteY61" fmla="*/ 234487 h 923957"/>
              <a:gd name="connsiteX62" fmla="*/ 650592 w 2944144"/>
              <a:gd name="connsiteY62" fmla="*/ 256040 h 923957"/>
              <a:gd name="connsiteX63" fmla="*/ 669727 w 2944144"/>
              <a:gd name="connsiteY63" fmla="*/ 242868 h 923957"/>
              <a:gd name="connsiteX64" fmla="*/ 697233 w 2944144"/>
              <a:gd name="connsiteY64" fmla="*/ 220118 h 923957"/>
              <a:gd name="connsiteX65" fmla="*/ 713976 w 2944144"/>
              <a:gd name="connsiteY65" fmla="*/ 194972 h 923957"/>
              <a:gd name="connsiteX66" fmla="*/ 778557 w 2944144"/>
              <a:gd name="connsiteY66" fmla="*/ 148274 h 923957"/>
              <a:gd name="connsiteX67" fmla="*/ 794105 w 2944144"/>
              <a:gd name="connsiteY67" fmla="*/ 162643 h 923957"/>
              <a:gd name="connsiteX68" fmla="*/ 824003 w 2944144"/>
              <a:gd name="connsiteY68" fmla="*/ 175814 h 923957"/>
              <a:gd name="connsiteX69" fmla="*/ 844334 w 2944144"/>
              <a:gd name="connsiteY69" fmla="*/ 169827 h 923957"/>
              <a:gd name="connsiteX70" fmla="*/ 846726 w 2944144"/>
              <a:gd name="connsiteY70" fmla="*/ 192578 h 923957"/>
              <a:gd name="connsiteX71" fmla="*/ 867057 w 2944144"/>
              <a:gd name="connsiteY71" fmla="*/ 227302 h 923957"/>
              <a:gd name="connsiteX72" fmla="*/ 870645 w 2944144"/>
              <a:gd name="connsiteY72" fmla="*/ 251250 h 923957"/>
              <a:gd name="connsiteX73" fmla="*/ 819219 w 2944144"/>
              <a:gd name="connsiteY73" fmla="*/ 272803 h 923957"/>
              <a:gd name="connsiteX74" fmla="*/ 736699 w 2944144"/>
              <a:gd name="connsiteY74" fmla="*/ 291962 h 923957"/>
              <a:gd name="connsiteX75" fmla="*/ 780949 w 2944144"/>
              <a:gd name="connsiteY75" fmla="*/ 291962 h 923957"/>
              <a:gd name="connsiteX76" fmla="*/ 815631 w 2944144"/>
              <a:gd name="connsiteY76" fmla="*/ 315910 h 923957"/>
              <a:gd name="connsiteX77" fmla="*/ 749855 w 2944144"/>
              <a:gd name="connsiteY77" fmla="*/ 349437 h 923957"/>
              <a:gd name="connsiteX78" fmla="*/ 748659 w 2944144"/>
              <a:gd name="connsiteY78" fmla="*/ 332673 h 923957"/>
              <a:gd name="connsiteX79" fmla="*/ 718760 w 2944144"/>
              <a:gd name="connsiteY79" fmla="*/ 341055 h 923957"/>
              <a:gd name="connsiteX80" fmla="*/ 614713 w 2944144"/>
              <a:gd name="connsiteY80" fmla="*/ 435650 h 923957"/>
              <a:gd name="connsiteX81" fmla="*/ 569268 w 2944144"/>
              <a:gd name="connsiteY81" fmla="*/ 469177 h 923957"/>
              <a:gd name="connsiteX82" fmla="*/ 545349 w 2944144"/>
              <a:gd name="connsiteY82" fmla="*/ 525454 h 923957"/>
              <a:gd name="connsiteX83" fmla="*/ 547741 w 2944144"/>
              <a:gd name="connsiteY83" fmla="*/ 535034 h 923957"/>
              <a:gd name="connsiteX84" fmla="*/ 534585 w 2944144"/>
              <a:gd name="connsiteY84" fmla="*/ 556587 h 923957"/>
              <a:gd name="connsiteX85" fmla="*/ 523822 w 2944144"/>
              <a:gd name="connsiteY85" fmla="*/ 539823 h 923957"/>
              <a:gd name="connsiteX86" fmla="*/ 487944 w 2944144"/>
              <a:gd name="connsiteY86" fmla="*/ 499112 h 923957"/>
              <a:gd name="connsiteX87" fmla="*/ 478376 w 2944144"/>
              <a:gd name="connsiteY87" fmla="*/ 499112 h 923957"/>
              <a:gd name="connsiteX88" fmla="*/ 424559 w 2944144"/>
              <a:gd name="connsiteY88" fmla="*/ 508691 h 923957"/>
              <a:gd name="connsiteX89" fmla="*/ 364762 w 2944144"/>
              <a:gd name="connsiteY89" fmla="*/ 554192 h 923957"/>
              <a:gd name="connsiteX90" fmla="*/ 353998 w 2944144"/>
              <a:gd name="connsiteY90" fmla="*/ 587719 h 923957"/>
              <a:gd name="connsiteX91" fmla="*/ 371938 w 2944144"/>
              <a:gd name="connsiteY91" fmla="*/ 638010 h 923957"/>
              <a:gd name="connsiteX92" fmla="*/ 423363 w 2944144"/>
              <a:gd name="connsiteY92" fmla="*/ 620049 h 923957"/>
              <a:gd name="connsiteX93" fmla="*/ 447282 w 2944144"/>
              <a:gd name="connsiteY93" fmla="*/ 608075 h 923957"/>
              <a:gd name="connsiteX94" fmla="*/ 450870 w 2944144"/>
              <a:gd name="connsiteY94" fmla="*/ 630826 h 923957"/>
              <a:gd name="connsiteX95" fmla="*/ 444890 w 2944144"/>
              <a:gd name="connsiteY95" fmla="*/ 647589 h 923957"/>
              <a:gd name="connsiteX96" fmla="*/ 459241 w 2944144"/>
              <a:gd name="connsiteY96" fmla="*/ 667945 h 923957"/>
              <a:gd name="connsiteX97" fmla="*/ 480768 w 2944144"/>
              <a:gd name="connsiteY97" fmla="*/ 695485 h 923957"/>
              <a:gd name="connsiteX98" fmla="*/ 495119 w 2944144"/>
              <a:gd name="connsiteY98" fmla="*/ 755355 h 923957"/>
              <a:gd name="connsiteX99" fmla="*/ 493923 w 2944144"/>
              <a:gd name="connsiteY99" fmla="*/ 757750 h 923957"/>
              <a:gd name="connsiteX100" fmla="*/ 458045 w 2944144"/>
              <a:gd name="connsiteY100" fmla="*/ 730210 h 923957"/>
              <a:gd name="connsiteX101" fmla="*/ 420971 w 2944144"/>
              <a:gd name="connsiteY101" fmla="*/ 695485 h 923957"/>
              <a:gd name="connsiteX102" fmla="*/ 318120 w 2944144"/>
              <a:gd name="connsiteY102" fmla="*/ 664353 h 923957"/>
              <a:gd name="connsiteX103" fmla="*/ 272674 w 2944144"/>
              <a:gd name="connsiteY103" fmla="*/ 635615 h 923957"/>
              <a:gd name="connsiteX104" fmla="*/ 266695 w 2944144"/>
              <a:gd name="connsiteY104" fmla="*/ 623641 h 923957"/>
              <a:gd name="connsiteX105" fmla="*/ 254735 w 2944144"/>
              <a:gd name="connsiteY105" fmla="*/ 584127 h 923957"/>
              <a:gd name="connsiteX106" fmla="*/ 205702 w 2944144"/>
              <a:gd name="connsiteY106" fmla="*/ 489533 h 923957"/>
              <a:gd name="connsiteX107" fmla="*/ 212877 w 2944144"/>
              <a:gd name="connsiteY107" fmla="*/ 563771 h 923957"/>
              <a:gd name="connsiteX108" fmla="*/ 190155 w 2944144"/>
              <a:gd name="connsiteY108" fmla="*/ 497914 h 923957"/>
              <a:gd name="connsiteX109" fmla="*/ 173411 w 2944144"/>
              <a:gd name="connsiteY109" fmla="*/ 464387 h 923957"/>
              <a:gd name="connsiteX110" fmla="*/ 163844 w 2944144"/>
              <a:gd name="connsiteY110" fmla="*/ 370990 h 923957"/>
              <a:gd name="connsiteX111" fmla="*/ 215269 w 2944144"/>
              <a:gd name="connsiteY111" fmla="*/ 291962 h 923957"/>
              <a:gd name="connsiteX112" fmla="*/ 214073 w 2944144"/>
              <a:gd name="connsiteY112" fmla="*/ 190183 h 923957"/>
              <a:gd name="connsiteX113" fmla="*/ 181783 w 2944144"/>
              <a:gd name="connsiteY113" fmla="*/ 167432 h 923957"/>
              <a:gd name="connsiteX114" fmla="*/ 60993 w 2944144"/>
              <a:gd name="connsiteY114" fmla="*/ 179406 h 923957"/>
              <a:gd name="connsiteX115" fmla="*/ 0 w 2944144"/>
              <a:gd name="connsiteY115" fmla="*/ 172222 h 923957"/>
              <a:gd name="connsiteX116" fmla="*/ 0 w 2944144"/>
              <a:gd name="connsiteY116" fmla="*/ 147076 h 923957"/>
              <a:gd name="connsiteX117" fmla="*/ 55013 w 2944144"/>
              <a:gd name="connsiteY117" fmla="*/ 132708 h 923957"/>
              <a:gd name="connsiteX118" fmla="*/ 74148 w 2944144"/>
              <a:gd name="connsiteY118" fmla="*/ 117141 h 923957"/>
              <a:gd name="connsiteX119" fmla="*/ 46642 w 2944144"/>
              <a:gd name="connsiteY119" fmla="*/ 114747 h 923957"/>
              <a:gd name="connsiteX120" fmla="*/ 47838 w 2944144"/>
              <a:gd name="connsiteY120" fmla="*/ 106365 h 923957"/>
              <a:gd name="connsiteX121" fmla="*/ 72952 w 2944144"/>
              <a:gd name="connsiteY121" fmla="*/ 102773 h 923957"/>
              <a:gd name="connsiteX122" fmla="*/ 92087 w 2944144"/>
              <a:gd name="connsiteY122" fmla="*/ 90799 h 923957"/>
              <a:gd name="connsiteX123" fmla="*/ 110027 w 2944144"/>
              <a:gd name="connsiteY123" fmla="*/ 74035 h 923957"/>
              <a:gd name="connsiteX124" fmla="*/ 264303 w 2944144"/>
              <a:gd name="connsiteY124" fmla="*/ 53679 h 923957"/>
              <a:gd name="connsiteX125" fmla="*/ 293005 w 2944144"/>
              <a:gd name="connsiteY125" fmla="*/ 66851 h 923957"/>
              <a:gd name="connsiteX126" fmla="*/ 334863 w 2944144"/>
              <a:gd name="connsiteY126" fmla="*/ 80022 h 923957"/>
              <a:gd name="connsiteX127" fmla="*/ 481964 w 2944144"/>
              <a:gd name="connsiteY127" fmla="*/ 72838 h 923957"/>
              <a:gd name="connsiteX128" fmla="*/ 503491 w 2944144"/>
              <a:gd name="connsiteY128" fmla="*/ 83614 h 923957"/>
              <a:gd name="connsiteX129" fmla="*/ 552525 w 2944144"/>
              <a:gd name="connsiteY129" fmla="*/ 86009 h 923957"/>
              <a:gd name="connsiteX130" fmla="*/ 618301 w 2944144"/>
              <a:gd name="connsiteY130" fmla="*/ 87206 h 923957"/>
              <a:gd name="connsiteX131" fmla="*/ 662551 w 2944144"/>
              <a:gd name="connsiteY131" fmla="*/ 70443 h 923957"/>
              <a:gd name="connsiteX132" fmla="*/ 675706 w 2944144"/>
              <a:gd name="connsiteY132" fmla="*/ 52482 h 923957"/>
              <a:gd name="connsiteX133" fmla="*/ 686171 w 2944144"/>
              <a:gd name="connsiteY133" fmla="*/ 48590 h 923957"/>
              <a:gd name="connsiteX134" fmla="*/ 759794 w 2944144"/>
              <a:gd name="connsiteY134" fmla="*/ 29932 h 923957"/>
              <a:gd name="connsiteX135" fmla="*/ 853198 w 2944144"/>
              <a:gd name="connsiteY135" fmla="*/ 43060 h 923957"/>
              <a:gd name="connsiteX136" fmla="*/ 879543 w 2944144"/>
              <a:gd name="connsiteY136" fmla="*/ 93187 h 923957"/>
              <a:gd name="connsiteX137" fmla="*/ 865173 w 2944144"/>
              <a:gd name="connsiteY137" fmla="*/ 101542 h 923957"/>
              <a:gd name="connsiteX138" fmla="*/ 861580 w 2944144"/>
              <a:gd name="connsiteY138" fmla="*/ 100348 h 923957"/>
              <a:gd name="connsiteX139" fmla="*/ 863975 w 2944144"/>
              <a:gd name="connsiteY139" fmla="*/ 102735 h 923957"/>
              <a:gd name="connsiteX140" fmla="*/ 855593 w 2944144"/>
              <a:gd name="connsiteY140" fmla="*/ 123025 h 923957"/>
              <a:gd name="connsiteX141" fmla="*/ 850803 w 2944144"/>
              <a:gd name="connsiteY141" fmla="*/ 126605 h 923957"/>
              <a:gd name="connsiteX142" fmla="*/ 843618 w 2944144"/>
              <a:gd name="connsiteY142" fmla="*/ 144508 h 923957"/>
              <a:gd name="connsiteX143" fmla="*/ 799311 w 2944144"/>
              <a:gd name="connsiteY143" fmla="*/ 125412 h 923957"/>
              <a:gd name="connsiteX144" fmla="*/ 806496 w 2944144"/>
              <a:gd name="connsiteY144" fmla="*/ 112283 h 923957"/>
              <a:gd name="connsiteX145" fmla="*/ 824458 w 2944144"/>
              <a:gd name="connsiteY145" fmla="*/ 86026 h 923957"/>
              <a:gd name="connsiteX146" fmla="*/ 795719 w 2944144"/>
              <a:gd name="connsiteY146" fmla="*/ 57382 h 923957"/>
              <a:gd name="connsiteX147" fmla="*/ 762189 w 2944144"/>
              <a:gd name="connsiteY147" fmla="*/ 53802 h 923957"/>
              <a:gd name="connsiteX148" fmla="*/ 746622 w 2944144"/>
              <a:gd name="connsiteY148" fmla="*/ 56189 h 923957"/>
              <a:gd name="connsiteX149" fmla="*/ 745424 w 2944144"/>
              <a:gd name="connsiteY149" fmla="*/ 41867 h 923957"/>
              <a:gd name="connsiteX150" fmla="*/ 759794 w 2944144"/>
              <a:gd name="connsiteY150" fmla="*/ 29932 h 923957"/>
              <a:gd name="connsiteX151" fmla="*/ 508586 w 2944144"/>
              <a:gd name="connsiteY151" fmla="*/ 21611 h 923957"/>
              <a:gd name="connsiteX152" fmla="*/ 540668 w 2944144"/>
              <a:gd name="connsiteY152" fmla="*/ 29711 h 923957"/>
              <a:gd name="connsiteX153" fmla="*/ 601549 w 2944144"/>
              <a:gd name="connsiteY153" fmla="*/ 38112 h 923957"/>
              <a:gd name="connsiteX154" fmla="*/ 617068 w 2944144"/>
              <a:gd name="connsiteY154" fmla="*/ 40512 h 923957"/>
              <a:gd name="connsiteX155" fmla="*/ 609906 w 2944144"/>
              <a:gd name="connsiteY155" fmla="*/ 65714 h 923957"/>
              <a:gd name="connsiteX156" fmla="*/ 520374 w 2944144"/>
              <a:gd name="connsiteY156" fmla="*/ 71715 h 923957"/>
              <a:gd name="connsiteX157" fmla="*/ 514405 w 2944144"/>
              <a:gd name="connsiteY157" fmla="*/ 68114 h 923957"/>
              <a:gd name="connsiteX158" fmla="*/ 477399 w 2944144"/>
              <a:gd name="connsiteY158" fmla="*/ 40512 h 923957"/>
              <a:gd name="connsiteX159" fmla="*/ 508586 w 2944144"/>
              <a:gd name="connsiteY159" fmla="*/ 21611 h 923957"/>
              <a:gd name="connsiteX160" fmla="*/ 2132111 w 2944144"/>
              <a:gd name="connsiteY160" fmla="*/ 74 h 923957"/>
              <a:gd name="connsiteX161" fmla="*/ 2169045 w 2944144"/>
              <a:gd name="connsiteY161" fmla="*/ 4712 h 923957"/>
              <a:gd name="connsiteX162" fmla="*/ 2188185 w 2944144"/>
              <a:gd name="connsiteY162" fmla="*/ 7106 h 923957"/>
              <a:gd name="connsiteX163" fmla="*/ 2202540 w 2944144"/>
              <a:gd name="connsiteY163" fmla="*/ 38229 h 923957"/>
              <a:gd name="connsiteX164" fmla="*/ 2323360 w 2944144"/>
              <a:gd name="connsiteY164" fmla="*/ 39426 h 923957"/>
              <a:gd name="connsiteX165" fmla="*/ 2353266 w 2944144"/>
              <a:gd name="connsiteY165" fmla="*/ 40623 h 923957"/>
              <a:gd name="connsiteX166" fmla="*/ 2438200 w 2944144"/>
              <a:gd name="connsiteY166" fmla="*/ 57382 h 923957"/>
              <a:gd name="connsiteX167" fmla="*/ 2463321 w 2944144"/>
              <a:gd name="connsiteY167" fmla="*/ 52594 h 923957"/>
              <a:gd name="connsiteX168" fmla="*/ 2501600 w 2944144"/>
              <a:gd name="connsiteY168" fmla="*/ 46609 h 923957"/>
              <a:gd name="connsiteX169" fmla="*/ 2548254 w 2944144"/>
              <a:gd name="connsiteY169" fmla="*/ 56185 h 923957"/>
              <a:gd name="connsiteX170" fmla="*/ 2721709 w 2944144"/>
              <a:gd name="connsiteY170" fmla="*/ 74141 h 923957"/>
              <a:gd name="connsiteX171" fmla="*/ 2819800 w 2944144"/>
              <a:gd name="connsiteY171" fmla="*/ 78929 h 923957"/>
              <a:gd name="connsiteX172" fmla="*/ 2891575 w 2944144"/>
              <a:gd name="connsiteY172" fmla="*/ 88505 h 923957"/>
              <a:gd name="connsiteX173" fmla="*/ 2928658 w 2944144"/>
              <a:gd name="connsiteY173" fmla="*/ 111249 h 923957"/>
              <a:gd name="connsiteX174" fmla="*/ 2858080 w 2944144"/>
              <a:gd name="connsiteY174" fmla="*/ 116037 h 923957"/>
              <a:gd name="connsiteX175" fmla="*/ 2896360 w 2944144"/>
              <a:gd name="connsiteY175" fmla="*/ 138781 h 923957"/>
              <a:gd name="connsiteX176" fmla="*/ 2866454 w 2944144"/>
              <a:gd name="connsiteY176" fmla="*/ 153145 h 923957"/>
              <a:gd name="connsiteX177" fmla="*/ 2841333 w 2944144"/>
              <a:gd name="connsiteY177" fmla="*/ 159130 h 923957"/>
              <a:gd name="connsiteX178" fmla="*/ 2817408 w 2944144"/>
              <a:gd name="connsiteY178" fmla="*/ 172298 h 923957"/>
              <a:gd name="connsiteX179" fmla="*/ 2826978 w 2944144"/>
              <a:gd name="connsiteY179" fmla="*/ 191450 h 923957"/>
              <a:gd name="connsiteX180" fmla="*/ 2841333 w 2944144"/>
              <a:gd name="connsiteY180" fmla="*/ 257287 h 923957"/>
              <a:gd name="connsiteX181" fmla="*/ 2829370 w 2944144"/>
              <a:gd name="connsiteY181" fmla="*/ 257287 h 923957"/>
              <a:gd name="connsiteX182" fmla="*/ 2782717 w 2944144"/>
              <a:gd name="connsiteY182" fmla="*/ 203421 h 923957"/>
              <a:gd name="connsiteX183" fmla="*/ 2786306 w 2944144"/>
              <a:gd name="connsiteY183" fmla="*/ 172298 h 923957"/>
              <a:gd name="connsiteX184" fmla="*/ 2783913 w 2944144"/>
              <a:gd name="connsiteY184" fmla="*/ 147160 h 923957"/>
              <a:gd name="connsiteX185" fmla="*/ 2764773 w 2944144"/>
              <a:gd name="connsiteY185" fmla="*/ 148357 h 923957"/>
              <a:gd name="connsiteX186" fmla="*/ 2759988 w 2944144"/>
              <a:gd name="connsiteY186" fmla="*/ 150751 h 923957"/>
              <a:gd name="connsiteX187" fmla="*/ 2724101 w 2944144"/>
              <a:gd name="connsiteY187" fmla="*/ 174692 h 923957"/>
              <a:gd name="connsiteX188" fmla="*/ 2710942 w 2944144"/>
              <a:gd name="connsiteY188" fmla="*/ 179480 h 923957"/>
              <a:gd name="connsiteX189" fmla="*/ 2666681 w 2944144"/>
              <a:gd name="connsiteY189" fmla="*/ 171101 h 923957"/>
              <a:gd name="connsiteX190" fmla="*/ 2617636 w 2944144"/>
              <a:gd name="connsiteY190" fmla="*/ 191450 h 923957"/>
              <a:gd name="connsiteX191" fmla="*/ 2614047 w 2944144"/>
              <a:gd name="connsiteY191" fmla="*/ 227362 h 923957"/>
              <a:gd name="connsiteX192" fmla="*/ 2640364 w 2944144"/>
              <a:gd name="connsiteY192" fmla="*/ 236938 h 923957"/>
              <a:gd name="connsiteX193" fmla="*/ 2700176 w 2944144"/>
              <a:gd name="connsiteY193" fmla="*/ 262076 h 923957"/>
              <a:gd name="connsiteX194" fmla="*/ 2706157 w 2944144"/>
              <a:gd name="connsiteY194" fmla="*/ 315942 h 923957"/>
              <a:gd name="connsiteX195" fmla="*/ 2673859 w 2944144"/>
              <a:gd name="connsiteY195" fmla="*/ 353051 h 923957"/>
              <a:gd name="connsiteX196" fmla="*/ 2654719 w 2944144"/>
              <a:gd name="connsiteY196" fmla="*/ 387765 h 923957"/>
              <a:gd name="connsiteX197" fmla="*/ 2664289 w 2944144"/>
              <a:gd name="connsiteY197" fmla="*/ 404523 h 923957"/>
              <a:gd name="connsiteX198" fmla="*/ 2687018 w 2944144"/>
              <a:gd name="connsiteY198" fmla="*/ 421282 h 923957"/>
              <a:gd name="connsiteX199" fmla="*/ 2692999 w 2944144"/>
              <a:gd name="connsiteY199" fmla="*/ 439237 h 923957"/>
              <a:gd name="connsiteX200" fmla="*/ 2672663 w 2944144"/>
              <a:gd name="connsiteY200" fmla="*/ 455996 h 923957"/>
              <a:gd name="connsiteX201" fmla="*/ 2660700 w 2944144"/>
              <a:gd name="connsiteY201" fmla="*/ 440434 h 923957"/>
              <a:gd name="connsiteX202" fmla="*/ 2624813 w 2944144"/>
              <a:gd name="connsiteY202" fmla="*/ 396144 h 923957"/>
              <a:gd name="connsiteX203" fmla="*/ 2614047 w 2944144"/>
              <a:gd name="connsiteY203" fmla="*/ 397341 h 923957"/>
              <a:gd name="connsiteX204" fmla="*/ 2597300 w 2944144"/>
              <a:gd name="connsiteY204" fmla="*/ 390159 h 923957"/>
              <a:gd name="connsiteX205" fmla="*/ 2575767 w 2944144"/>
              <a:gd name="connsiteY205" fmla="*/ 386568 h 923957"/>
              <a:gd name="connsiteX206" fmla="*/ 2568590 w 2944144"/>
              <a:gd name="connsiteY206" fmla="*/ 396144 h 923957"/>
              <a:gd name="connsiteX207" fmla="*/ 2556627 w 2944144"/>
              <a:gd name="connsiteY207" fmla="*/ 418888 h 923957"/>
              <a:gd name="connsiteX208" fmla="*/ 2581748 w 2944144"/>
              <a:gd name="connsiteY208" fmla="*/ 423676 h 923957"/>
              <a:gd name="connsiteX209" fmla="*/ 2594907 w 2944144"/>
              <a:gd name="connsiteY209" fmla="*/ 441631 h 923957"/>
              <a:gd name="connsiteX210" fmla="*/ 2599692 w 2944144"/>
              <a:gd name="connsiteY210" fmla="*/ 461981 h 923957"/>
              <a:gd name="connsiteX211" fmla="*/ 2622421 w 2944144"/>
              <a:gd name="connsiteY211" fmla="*/ 489513 h 923957"/>
              <a:gd name="connsiteX212" fmla="*/ 2611654 w 2944144"/>
              <a:gd name="connsiteY212" fmla="*/ 579291 h 923957"/>
              <a:gd name="connsiteX213" fmla="*/ 2567393 w 2944144"/>
              <a:gd name="connsiteY213" fmla="*/ 602035 h 923957"/>
              <a:gd name="connsiteX214" fmla="*/ 2543469 w 2944144"/>
              <a:gd name="connsiteY214" fmla="*/ 640340 h 923957"/>
              <a:gd name="connsiteX215" fmla="*/ 2537487 w 2944144"/>
              <a:gd name="connsiteY215" fmla="*/ 629566 h 923957"/>
              <a:gd name="connsiteX216" fmla="*/ 2520740 w 2944144"/>
              <a:gd name="connsiteY216" fmla="*/ 603232 h 923957"/>
              <a:gd name="connsiteX217" fmla="*/ 2498012 w 2944144"/>
              <a:gd name="connsiteY217" fmla="*/ 621187 h 923957"/>
              <a:gd name="connsiteX218" fmla="*/ 2505189 w 2944144"/>
              <a:gd name="connsiteY218" fmla="*/ 647522 h 923957"/>
              <a:gd name="connsiteX219" fmla="*/ 2536291 w 2944144"/>
              <a:gd name="connsiteY219" fmla="*/ 689418 h 923957"/>
              <a:gd name="connsiteX220" fmla="*/ 2533899 w 2944144"/>
              <a:gd name="connsiteY220" fmla="*/ 727724 h 923957"/>
              <a:gd name="connsiteX221" fmla="*/ 2471694 w 2944144"/>
              <a:gd name="connsiteY221" fmla="*/ 726527 h 923957"/>
              <a:gd name="connsiteX222" fmla="*/ 2450162 w 2944144"/>
              <a:gd name="connsiteY222" fmla="*/ 706177 h 923957"/>
              <a:gd name="connsiteX223" fmla="*/ 2441788 w 2944144"/>
              <a:gd name="connsiteY223" fmla="*/ 738497 h 923957"/>
              <a:gd name="connsiteX224" fmla="*/ 2435807 w 2944144"/>
              <a:gd name="connsiteY224" fmla="*/ 756453 h 923957"/>
              <a:gd name="connsiteX225" fmla="*/ 2427433 w 2944144"/>
              <a:gd name="connsiteY225" fmla="*/ 697798 h 923957"/>
              <a:gd name="connsiteX226" fmla="*/ 2402312 w 2944144"/>
              <a:gd name="connsiteY226" fmla="*/ 676251 h 923957"/>
              <a:gd name="connsiteX227" fmla="*/ 2395135 w 2944144"/>
              <a:gd name="connsiteY227" fmla="*/ 671463 h 923957"/>
              <a:gd name="connsiteX228" fmla="*/ 2364033 w 2944144"/>
              <a:gd name="connsiteY228" fmla="*/ 625975 h 923957"/>
              <a:gd name="connsiteX229" fmla="*/ 2291062 w 2944144"/>
              <a:gd name="connsiteY229" fmla="*/ 618793 h 923957"/>
              <a:gd name="connsiteX230" fmla="*/ 2270726 w 2944144"/>
              <a:gd name="connsiteY230" fmla="*/ 636749 h 923957"/>
              <a:gd name="connsiteX231" fmla="*/ 2232446 w 2944144"/>
              <a:gd name="connsiteY231" fmla="*/ 712162 h 923957"/>
              <a:gd name="connsiteX232" fmla="*/ 2219287 w 2944144"/>
              <a:gd name="connsiteY232" fmla="*/ 754058 h 923957"/>
              <a:gd name="connsiteX233" fmla="*/ 2196559 w 2944144"/>
              <a:gd name="connsiteY233" fmla="*/ 746876 h 923957"/>
              <a:gd name="connsiteX234" fmla="*/ 2157083 w 2944144"/>
              <a:gd name="connsiteY234" fmla="*/ 624778 h 923957"/>
              <a:gd name="connsiteX235" fmla="*/ 2147513 w 2944144"/>
              <a:gd name="connsiteY235" fmla="*/ 609217 h 923957"/>
              <a:gd name="connsiteX236" fmla="*/ 2097271 w 2944144"/>
              <a:gd name="connsiteY236" fmla="*/ 582882 h 923957"/>
              <a:gd name="connsiteX237" fmla="*/ 2041048 w 2944144"/>
              <a:gd name="connsiteY237" fmla="*/ 561335 h 923957"/>
              <a:gd name="connsiteX238" fmla="*/ 1970469 w 2944144"/>
              <a:gd name="connsiteY238" fmla="*/ 540986 h 923957"/>
              <a:gd name="connsiteX239" fmla="*/ 1960899 w 2944144"/>
              <a:gd name="connsiteY239" fmla="*/ 538591 h 923957"/>
              <a:gd name="connsiteX240" fmla="*/ 1885536 w 2944144"/>
              <a:gd name="connsiteY240" fmla="*/ 503877 h 923957"/>
              <a:gd name="connsiteX241" fmla="*/ 1908265 w 2944144"/>
              <a:gd name="connsiteY241" fmla="*/ 569714 h 923957"/>
              <a:gd name="connsiteX242" fmla="*/ 1953722 w 2944144"/>
              <a:gd name="connsiteY242" fmla="*/ 563729 h 923957"/>
              <a:gd name="connsiteX243" fmla="*/ 1966881 w 2944144"/>
              <a:gd name="connsiteY243" fmla="*/ 556547 h 923957"/>
              <a:gd name="connsiteX244" fmla="*/ 2000375 w 2944144"/>
              <a:gd name="connsiteY244" fmla="*/ 596049 h 923957"/>
              <a:gd name="connsiteX245" fmla="*/ 1997983 w 2944144"/>
              <a:gd name="connsiteY245" fmla="*/ 611611 h 923957"/>
              <a:gd name="connsiteX246" fmla="*/ 1919031 w 2944144"/>
              <a:gd name="connsiteY246" fmla="*/ 679842 h 923957"/>
              <a:gd name="connsiteX247" fmla="*/ 1869985 w 2944144"/>
              <a:gd name="connsiteY247" fmla="*/ 703783 h 923957"/>
              <a:gd name="connsiteX248" fmla="*/ 1837687 w 2944144"/>
              <a:gd name="connsiteY248" fmla="*/ 687024 h 923957"/>
              <a:gd name="connsiteX249" fmla="*/ 1802996 w 2944144"/>
              <a:gd name="connsiteY249" fmla="*/ 621187 h 923957"/>
              <a:gd name="connsiteX250" fmla="*/ 1755146 w 2944144"/>
              <a:gd name="connsiteY250" fmla="*/ 539789 h 923957"/>
              <a:gd name="connsiteX251" fmla="*/ 1728829 w 2944144"/>
              <a:gd name="connsiteY251" fmla="*/ 526621 h 923957"/>
              <a:gd name="connsiteX252" fmla="*/ 1725240 w 2944144"/>
              <a:gd name="connsiteY252" fmla="*/ 525424 h 923957"/>
              <a:gd name="connsiteX253" fmla="*/ 1727632 w 2944144"/>
              <a:gd name="connsiteY253" fmla="*/ 527818 h 923957"/>
              <a:gd name="connsiteX254" fmla="*/ 1802996 w 2944144"/>
              <a:gd name="connsiteY254" fmla="*/ 675054 h 923957"/>
              <a:gd name="connsiteX255" fmla="*/ 1817350 w 2944144"/>
              <a:gd name="connsiteY255" fmla="*/ 695404 h 923957"/>
              <a:gd name="connsiteX256" fmla="*/ 1899891 w 2944144"/>
              <a:gd name="connsiteY256" fmla="*/ 731315 h 923957"/>
              <a:gd name="connsiteX257" fmla="*/ 1916638 w 2944144"/>
              <a:gd name="connsiteY257" fmla="*/ 750467 h 923957"/>
              <a:gd name="connsiteX258" fmla="*/ 1865200 w 2944144"/>
              <a:gd name="connsiteY258" fmla="*/ 829472 h 923957"/>
              <a:gd name="connsiteX259" fmla="*/ 1799407 w 2944144"/>
              <a:gd name="connsiteY259" fmla="*/ 909673 h 923957"/>
              <a:gd name="connsiteX260" fmla="*/ 1797878 w 2944144"/>
              <a:gd name="connsiteY260" fmla="*/ 923957 h 923957"/>
              <a:gd name="connsiteX261" fmla="*/ 1505114 w 2944144"/>
              <a:gd name="connsiteY261" fmla="*/ 923957 h 923957"/>
              <a:gd name="connsiteX262" fmla="*/ 1491973 w 2944144"/>
              <a:gd name="connsiteY262" fmla="*/ 895309 h 923957"/>
              <a:gd name="connsiteX263" fmla="*/ 1481207 w 2944144"/>
              <a:gd name="connsiteY263" fmla="*/ 849822 h 923957"/>
              <a:gd name="connsiteX264" fmla="*/ 1453693 w 2944144"/>
              <a:gd name="connsiteY264" fmla="*/ 806728 h 923957"/>
              <a:gd name="connsiteX265" fmla="*/ 1442927 w 2944144"/>
              <a:gd name="connsiteY265" fmla="*/ 801940 h 923957"/>
              <a:gd name="connsiteX266" fmla="*/ 1371153 w 2944144"/>
              <a:gd name="connsiteY266" fmla="*/ 791167 h 923957"/>
              <a:gd name="connsiteX267" fmla="*/ 1307752 w 2944144"/>
              <a:gd name="connsiteY267" fmla="*/ 804334 h 923957"/>
              <a:gd name="connsiteX268" fmla="*/ 1249136 w 2944144"/>
              <a:gd name="connsiteY268" fmla="*/ 774408 h 923957"/>
              <a:gd name="connsiteX269" fmla="*/ 1204875 w 2944144"/>
              <a:gd name="connsiteY269" fmla="*/ 714556 h 923957"/>
              <a:gd name="connsiteX270" fmla="*/ 1202483 w 2944144"/>
              <a:gd name="connsiteY270" fmla="*/ 670266 h 923957"/>
              <a:gd name="connsiteX271" fmla="*/ 1206071 w 2944144"/>
              <a:gd name="connsiteY271" fmla="*/ 621187 h 923957"/>
              <a:gd name="connsiteX272" fmla="*/ 1224015 w 2944144"/>
              <a:gd name="connsiteY272" fmla="*/ 566123 h 923957"/>
              <a:gd name="connsiteX273" fmla="*/ 1249136 w 2944144"/>
              <a:gd name="connsiteY273" fmla="*/ 535000 h 923957"/>
              <a:gd name="connsiteX274" fmla="*/ 1285023 w 2944144"/>
              <a:gd name="connsiteY274" fmla="*/ 487119 h 923957"/>
              <a:gd name="connsiteX275" fmla="*/ 1361583 w 2944144"/>
              <a:gd name="connsiteY275" fmla="*/ 444025 h 923957"/>
              <a:gd name="connsiteX276" fmla="*/ 1468048 w 2944144"/>
              <a:gd name="connsiteY276" fmla="*/ 427267 h 923957"/>
              <a:gd name="connsiteX277" fmla="*/ 1485992 w 2944144"/>
              <a:gd name="connsiteY277" fmla="*/ 444025 h 923957"/>
              <a:gd name="connsiteX278" fmla="*/ 1515898 w 2944144"/>
              <a:gd name="connsiteY278" fmla="*/ 481134 h 923957"/>
              <a:gd name="connsiteX279" fmla="*/ 1545804 w 2944144"/>
              <a:gd name="connsiteY279" fmla="*/ 491907 h 923957"/>
              <a:gd name="connsiteX280" fmla="*/ 1591261 w 2944144"/>
              <a:gd name="connsiteY280" fmla="*/ 483528 h 923957"/>
              <a:gd name="connsiteX281" fmla="*/ 1609205 w 2944144"/>
              <a:gd name="connsiteY281" fmla="*/ 482331 h 923957"/>
              <a:gd name="connsiteX282" fmla="*/ 1712081 w 2944144"/>
              <a:gd name="connsiteY282" fmla="*/ 496695 h 923957"/>
              <a:gd name="connsiteX283" fmla="*/ 1746772 w 2944144"/>
              <a:gd name="connsiteY283" fmla="*/ 440434 h 923957"/>
              <a:gd name="connsiteX284" fmla="*/ 1730025 w 2944144"/>
              <a:gd name="connsiteY284" fmla="*/ 432055 h 923957"/>
              <a:gd name="connsiteX285" fmla="*/ 1688156 w 2944144"/>
              <a:gd name="connsiteY285" fmla="*/ 432055 h 923957"/>
              <a:gd name="connsiteX286" fmla="*/ 1648681 w 2944144"/>
              <a:gd name="connsiteY286" fmla="*/ 396144 h 923957"/>
              <a:gd name="connsiteX287" fmla="*/ 1636718 w 2944144"/>
              <a:gd name="connsiteY287" fmla="*/ 384174 h 923957"/>
              <a:gd name="connsiteX288" fmla="*/ 1615186 w 2944144"/>
              <a:gd name="connsiteY288" fmla="*/ 400932 h 923957"/>
              <a:gd name="connsiteX289" fmla="*/ 1608008 w 2944144"/>
              <a:gd name="connsiteY289" fmla="*/ 423676 h 923957"/>
              <a:gd name="connsiteX290" fmla="*/ 1591261 w 2944144"/>
              <a:gd name="connsiteY290" fmla="*/ 409311 h 923957"/>
              <a:gd name="connsiteX291" fmla="*/ 1520683 w 2944144"/>
              <a:gd name="connsiteY291" fmla="*/ 332701 h 923957"/>
              <a:gd name="connsiteX292" fmla="*/ 1505132 w 2944144"/>
              <a:gd name="connsiteY292" fmla="*/ 330307 h 923957"/>
              <a:gd name="connsiteX293" fmla="*/ 1509917 w 2944144"/>
              <a:gd name="connsiteY293" fmla="*/ 344671 h 923957"/>
              <a:gd name="connsiteX294" fmla="*/ 1538626 w 2944144"/>
              <a:gd name="connsiteY294" fmla="*/ 367415 h 923957"/>
              <a:gd name="connsiteX295" fmla="*/ 1543411 w 2944144"/>
              <a:gd name="connsiteY295" fmla="*/ 400932 h 923957"/>
              <a:gd name="connsiteX296" fmla="*/ 1476422 w 2944144"/>
              <a:gd name="connsiteY296" fmla="*/ 344671 h 923957"/>
              <a:gd name="connsiteX297" fmla="*/ 1468048 w 2944144"/>
              <a:gd name="connsiteY297" fmla="*/ 342277 h 923957"/>
              <a:gd name="connsiteX298" fmla="*/ 1428572 w 2944144"/>
              <a:gd name="connsiteY298" fmla="*/ 356642 h 923957"/>
              <a:gd name="connsiteX299" fmla="*/ 1386704 w 2944144"/>
              <a:gd name="connsiteY299" fmla="*/ 402129 h 923957"/>
              <a:gd name="connsiteX300" fmla="*/ 1305359 w 2944144"/>
              <a:gd name="connsiteY300" fmla="*/ 422479 h 923957"/>
              <a:gd name="connsiteX301" fmla="*/ 1299378 w 2944144"/>
              <a:gd name="connsiteY301" fmla="*/ 400932 h 923957"/>
              <a:gd name="connsiteX302" fmla="*/ 1302967 w 2944144"/>
              <a:gd name="connsiteY302" fmla="*/ 376991 h 923957"/>
              <a:gd name="connsiteX303" fmla="*/ 1341247 w 2944144"/>
              <a:gd name="connsiteY303" fmla="*/ 353051 h 923957"/>
              <a:gd name="connsiteX304" fmla="*/ 1372349 w 2944144"/>
              <a:gd name="connsiteY304" fmla="*/ 348262 h 923957"/>
              <a:gd name="connsiteX305" fmla="*/ 1367564 w 2944144"/>
              <a:gd name="connsiteY305" fmla="*/ 318336 h 923957"/>
              <a:gd name="connsiteX306" fmla="*/ 1368760 w 2944144"/>
              <a:gd name="connsiteY306" fmla="*/ 300381 h 923957"/>
              <a:gd name="connsiteX307" fmla="*/ 1363975 w 2944144"/>
              <a:gd name="connsiteY307" fmla="*/ 287213 h 923957"/>
              <a:gd name="connsiteX308" fmla="*/ 1432161 w 2944144"/>
              <a:gd name="connsiteY308" fmla="*/ 254893 h 923957"/>
              <a:gd name="connsiteX309" fmla="*/ 1507524 w 2944144"/>
              <a:gd name="connsiteY309" fmla="*/ 228558 h 923957"/>
              <a:gd name="connsiteX310" fmla="*/ 1562551 w 2944144"/>
              <a:gd name="connsiteY310" fmla="*/ 227362 h 923957"/>
              <a:gd name="connsiteX311" fmla="*/ 1578102 w 2944144"/>
              <a:gd name="connsiteY311" fmla="*/ 220179 h 923957"/>
              <a:gd name="connsiteX312" fmla="*/ 1602027 w 2944144"/>
              <a:gd name="connsiteY312" fmla="*/ 199830 h 923957"/>
              <a:gd name="connsiteX313" fmla="*/ 1630737 w 2944144"/>
              <a:gd name="connsiteY313" fmla="*/ 171101 h 923957"/>
              <a:gd name="connsiteX314" fmla="*/ 1625952 w 2944144"/>
              <a:gd name="connsiteY314" fmla="*/ 159130 h 923957"/>
              <a:gd name="connsiteX315" fmla="*/ 1611597 w 2944144"/>
              <a:gd name="connsiteY315" fmla="*/ 161524 h 923957"/>
              <a:gd name="connsiteX316" fmla="*/ 1591261 w 2944144"/>
              <a:gd name="connsiteY316" fmla="*/ 156736 h 923957"/>
              <a:gd name="connsiteX317" fmla="*/ 1592457 w 2944144"/>
              <a:gd name="connsiteY317" fmla="*/ 135190 h 923957"/>
              <a:gd name="connsiteX318" fmla="*/ 1596046 w 2944144"/>
              <a:gd name="connsiteY318" fmla="*/ 117234 h 923957"/>
              <a:gd name="connsiteX319" fmla="*/ 1576906 w 2944144"/>
              <a:gd name="connsiteY319" fmla="*/ 120825 h 923957"/>
              <a:gd name="connsiteX320" fmla="*/ 1554178 w 2944144"/>
              <a:gd name="connsiteY320" fmla="*/ 165115 h 923957"/>
              <a:gd name="connsiteX321" fmla="*/ 1527860 w 2944144"/>
              <a:gd name="connsiteY321" fmla="*/ 210603 h 923957"/>
              <a:gd name="connsiteX322" fmla="*/ 1505132 w 2944144"/>
              <a:gd name="connsiteY322" fmla="*/ 202224 h 923957"/>
              <a:gd name="connsiteX323" fmla="*/ 1457282 w 2944144"/>
              <a:gd name="connsiteY323" fmla="*/ 175889 h 923957"/>
              <a:gd name="connsiteX324" fmla="*/ 1448908 w 2944144"/>
              <a:gd name="connsiteY324" fmla="*/ 168707 h 923957"/>
              <a:gd name="connsiteX325" fmla="*/ 1454890 w 2944144"/>
              <a:gd name="connsiteY325" fmla="*/ 148357 h 923957"/>
              <a:gd name="connsiteX326" fmla="*/ 1518290 w 2944144"/>
              <a:gd name="connsiteY326" fmla="*/ 94490 h 923957"/>
              <a:gd name="connsiteX327" fmla="*/ 1679783 w 2944144"/>
              <a:gd name="connsiteY327" fmla="*/ 70549 h 923957"/>
              <a:gd name="connsiteX328" fmla="*/ 1682175 w 2944144"/>
              <a:gd name="connsiteY328" fmla="*/ 71746 h 923957"/>
              <a:gd name="connsiteX329" fmla="*/ 1716866 w 2944144"/>
              <a:gd name="connsiteY329" fmla="*/ 89702 h 923957"/>
              <a:gd name="connsiteX330" fmla="*/ 1683372 w 2944144"/>
              <a:gd name="connsiteY330" fmla="*/ 96884 h 923957"/>
              <a:gd name="connsiteX331" fmla="*/ 1674998 w 2944144"/>
              <a:gd name="connsiteY331" fmla="*/ 106461 h 923957"/>
              <a:gd name="connsiteX332" fmla="*/ 1720455 w 2944144"/>
              <a:gd name="connsiteY332" fmla="*/ 120825 h 923957"/>
              <a:gd name="connsiteX333" fmla="*/ 1783856 w 2944144"/>
              <a:gd name="connsiteY333" fmla="*/ 86111 h 923957"/>
              <a:gd name="connsiteX334" fmla="*/ 1816154 w 2944144"/>
              <a:gd name="connsiteY334" fmla="*/ 81323 h 923957"/>
              <a:gd name="connsiteX335" fmla="*/ 1915442 w 2944144"/>
              <a:gd name="connsiteY335" fmla="*/ 87308 h 923957"/>
              <a:gd name="connsiteX336" fmla="*/ 1933386 w 2944144"/>
              <a:gd name="connsiteY336" fmla="*/ 80126 h 923957"/>
              <a:gd name="connsiteX337" fmla="*/ 1926208 w 2944144"/>
              <a:gd name="connsiteY337" fmla="*/ 66958 h 923957"/>
              <a:gd name="connsiteX338" fmla="*/ 1916638 w 2944144"/>
              <a:gd name="connsiteY338" fmla="*/ 40623 h 923957"/>
              <a:gd name="connsiteX339" fmla="*/ 1952526 w 2944144"/>
              <a:gd name="connsiteY339" fmla="*/ 52594 h 923957"/>
              <a:gd name="connsiteX340" fmla="*/ 1958507 w 2944144"/>
              <a:gd name="connsiteY340" fmla="*/ 76535 h 923957"/>
              <a:gd name="connsiteX341" fmla="*/ 1970469 w 2944144"/>
              <a:gd name="connsiteY341" fmla="*/ 92096 h 923957"/>
              <a:gd name="connsiteX342" fmla="*/ 2000375 w 2944144"/>
              <a:gd name="connsiteY342" fmla="*/ 53791 h 923957"/>
              <a:gd name="connsiteX343" fmla="*/ 2015926 w 2944144"/>
              <a:gd name="connsiteY343" fmla="*/ 31047 h 923957"/>
              <a:gd name="connsiteX344" fmla="*/ 2099663 w 2944144"/>
              <a:gd name="connsiteY344" fmla="*/ 7106 h 923957"/>
              <a:gd name="connsiteX345" fmla="*/ 2132111 w 2944144"/>
              <a:gd name="connsiteY345" fmla="*/ 74 h 92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2944144" h="923957">
                <a:moveTo>
                  <a:pt x="2806367" y="869051"/>
                </a:moveTo>
                <a:cubicBezTo>
                  <a:pt x="2810103" y="871153"/>
                  <a:pt x="2813092" y="875657"/>
                  <a:pt x="2816080" y="882262"/>
                </a:cubicBezTo>
                <a:cubicBezTo>
                  <a:pt x="2824449" y="906282"/>
                  <a:pt x="2830426" y="907483"/>
                  <a:pt x="2847163" y="890669"/>
                </a:cubicBezTo>
                <a:cubicBezTo>
                  <a:pt x="2854335" y="883463"/>
                  <a:pt x="2859117" y="882262"/>
                  <a:pt x="2867486" y="885865"/>
                </a:cubicBezTo>
                <a:cubicBezTo>
                  <a:pt x="2881831" y="891870"/>
                  <a:pt x="2897372" y="899076"/>
                  <a:pt x="2912913" y="903880"/>
                </a:cubicBezTo>
                <a:cubicBezTo>
                  <a:pt x="2924270" y="907483"/>
                  <a:pt x="2933834" y="912287"/>
                  <a:pt x="2941455" y="919343"/>
                </a:cubicBezTo>
                <a:lnTo>
                  <a:pt x="2944144" y="923957"/>
                </a:lnTo>
                <a:lnTo>
                  <a:pt x="2851606" y="923957"/>
                </a:lnTo>
                <a:lnTo>
                  <a:pt x="2843576" y="915890"/>
                </a:lnTo>
                <a:cubicBezTo>
                  <a:pt x="2817276" y="909885"/>
                  <a:pt x="2796953" y="899076"/>
                  <a:pt x="2792171" y="870252"/>
                </a:cubicBezTo>
                <a:cubicBezTo>
                  <a:pt x="2798148" y="867250"/>
                  <a:pt x="2802631" y="866949"/>
                  <a:pt x="2806367" y="869051"/>
                </a:cubicBezTo>
                <a:close/>
                <a:moveTo>
                  <a:pt x="2417458" y="801818"/>
                </a:moveTo>
                <a:cubicBezTo>
                  <a:pt x="2454542" y="831869"/>
                  <a:pt x="2492823" y="860718"/>
                  <a:pt x="2511964" y="906396"/>
                </a:cubicBezTo>
                <a:lnTo>
                  <a:pt x="2508081" y="923957"/>
                </a:lnTo>
                <a:lnTo>
                  <a:pt x="2488811" y="923957"/>
                </a:lnTo>
                <a:lnTo>
                  <a:pt x="2488038" y="923225"/>
                </a:lnTo>
                <a:cubicBezTo>
                  <a:pt x="2461720" y="884759"/>
                  <a:pt x="2436598" y="845092"/>
                  <a:pt x="2411476" y="806626"/>
                </a:cubicBezTo>
                <a:cubicBezTo>
                  <a:pt x="2412672" y="805424"/>
                  <a:pt x="2415065" y="803020"/>
                  <a:pt x="2417458" y="801818"/>
                </a:cubicBezTo>
                <a:close/>
                <a:moveTo>
                  <a:pt x="2638579" y="790192"/>
                </a:moveTo>
                <a:cubicBezTo>
                  <a:pt x="2643964" y="793041"/>
                  <a:pt x="2647852" y="798439"/>
                  <a:pt x="2646058" y="804437"/>
                </a:cubicBezTo>
                <a:cubicBezTo>
                  <a:pt x="2638878" y="829629"/>
                  <a:pt x="2653237" y="858420"/>
                  <a:pt x="2629305" y="881213"/>
                </a:cubicBezTo>
                <a:cubicBezTo>
                  <a:pt x="2613749" y="894409"/>
                  <a:pt x="2617339" y="898008"/>
                  <a:pt x="2592211" y="896808"/>
                </a:cubicBezTo>
                <a:cubicBezTo>
                  <a:pt x="2573065" y="902806"/>
                  <a:pt x="2561099" y="892009"/>
                  <a:pt x="2555116" y="871616"/>
                </a:cubicBezTo>
                <a:cubicBezTo>
                  <a:pt x="2551527" y="860819"/>
                  <a:pt x="2546740" y="847624"/>
                  <a:pt x="2565886" y="846424"/>
                </a:cubicBezTo>
                <a:cubicBezTo>
                  <a:pt x="2568279" y="846424"/>
                  <a:pt x="2573065" y="841625"/>
                  <a:pt x="2574262" y="838027"/>
                </a:cubicBezTo>
                <a:cubicBezTo>
                  <a:pt x="2579048" y="811635"/>
                  <a:pt x="2606570" y="808036"/>
                  <a:pt x="2622126" y="791241"/>
                </a:cubicBezTo>
                <a:cubicBezTo>
                  <a:pt x="2626314" y="787043"/>
                  <a:pt x="2633194" y="787343"/>
                  <a:pt x="2638579" y="790192"/>
                </a:cubicBezTo>
                <a:close/>
                <a:moveTo>
                  <a:pt x="595703" y="720946"/>
                </a:moveTo>
                <a:cubicBezTo>
                  <a:pt x="600490" y="717355"/>
                  <a:pt x="604080" y="724537"/>
                  <a:pt x="606473" y="729324"/>
                </a:cubicBezTo>
                <a:cubicBezTo>
                  <a:pt x="608867" y="735309"/>
                  <a:pt x="610064" y="742491"/>
                  <a:pt x="611260" y="749672"/>
                </a:cubicBezTo>
                <a:cubicBezTo>
                  <a:pt x="617244" y="748475"/>
                  <a:pt x="618441" y="743688"/>
                  <a:pt x="619638" y="740097"/>
                </a:cubicBezTo>
                <a:cubicBezTo>
                  <a:pt x="623228" y="720946"/>
                  <a:pt x="633998" y="720946"/>
                  <a:pt x="648359" y="729324"/>
                </a:cubicBezTo>
                <a:cubicBezTo>
                  <a:pt x="651949" y="731718"/>
                  <a:pt x="656736" y="735309"/>
                  <a:pt x="661523" y="735309"/>
                </a:cubicBezTo>
                <a:cubicBezTo>
                  <a:pt x="709393" y="735309"/>
                  <a:pt x="741705" y="765233"/>
                  <a:pt x="775213" y="791565"/>
                </a:cubicBezTo>
                <a:cubicBezTo>
                  <a:pt x="781197" y="796353"/>
                  <a:pt x="788378" y="798747"/>
                  <a:pt x="795558" y="801141"/>
                </a:cubicBezTo>
                <a:cubicBezTo>
                  <a:pt x="829067" y="810716"/>
                  <a:pt x="839837" y="829867"/>
                  <a:pt x="827870" y="862185"/>
                </a:cubicBezTo>
                <a:cubicBezTo>
                  <a:pt x="827870" y="863382"/>
                  <a:pt x="826673" y="864579"/>
                  <a:pt x="826673" y="865776"/>
                </a:cubicBezTo>
                <a:cubicBezTo>
                  <a:pt x="827870" y="864579"/>
                  <a:pt x="829067" y="864579"/>
                  <a:pt x="830263" y="863382"/>
                </a:cubicBezTo>
                <a:cubicBezTo>
                  <a:pt x="850608" y="862185"/>
                  <a:pt x="869756" y="866973"/>
                  <a:pt x="885313" y="881336"/>
                </a:cubicBezTo>
                <a:cubicBezTo>
                  <a:pt x="890100" y="884927"/>
                  <a:pt x="896084" y="888517"/>
                  <a:pt x="903265" y="888517"/>
                </a:cubicBezTo>
                <a:cubicBezTo>
                  <a:pt x="931986" y="889714"/>
                  <a:pt x="958315" y="900487"/>
                  <a:pt x="983446" y="916047"/>
                </a:cubicBezTo>
                <a:lnTo>
                  <a:pt x="990251" y="923957"/>
                </a:lnTo>
                <a:lnTo>
                  <a:pt x="507485" y="923957"/>
                </a:lnTo>
                <a:lnTo>
                  <a:pt x="505648" y="921134"/>
                </a:lnTo>
                <a:cubicBezTo>
                  <a:pt x="503554" y="914850"/>
                  <a:pt x="504751" y="908267"/>
                  <a:pt x="513128" y="900487"/>
                </a:cubicBezTo>
                <a:cubicBezTo>
                  <a:pt x="498767" y="858594"/>
                  <a:pt x="538259" y="838246"/>
                  <a:pt x="547833" y="805929"/>
                </a:cubicBezTo>
                <a:cubicBezTo>
                  <a:pt x="549030" y="799944"/>
                  <a:pt x="556210" y="795156"/>
                  <a:pt x="551423" y="787974"/>
                </a:cubicBezTo>
                <a:cubicBezTo>
                  <a:pt x="545440" y="779596"/>
                  <a:pt x="541849" y="770020"/>
                  <a:pt x="549030" y="760445"/>
                </a:cubicBezTo>
                <a:cubicBezTo>
                  <a:pt x="562194" y="744885"/>
                  <a:pt x="578948" y="731718"/>
                  <a:pt x="595703" y="720946"/>
                </a:cubicBezTo>
                <a:close/>
                <a:moveTo>
                  <a:pt x="686171" y="48590"/>
                </a:moveTo>
                <a:cubicBezTo>
                  <a:pt x="689460" y="48590"/>
                  <a:pt x="692450" y="50686"/>
                  <a:pt x="694841" y="57271"/>
                </a:cubicBezTo>
                <a:cubicBezTo>
                  <a:pt x="705605" y="87206"/>
                  <a:pt x="706801" y="87206"/>
                  <a:pt x="736699" y="74035"/>
                </a:cubicBezTo>
                <a:cubicBezTo>
                  <a:pt x="741483" y="71640"/>
                  <a:pt x="748659" y="63258"/>
                  <a:pt x="753443" y="74035"/>
                </a:cubicBezTo>
                <a:cubicBezTo>
                  <a:pt x="755834" y="81219"/>
                  <a:pt x="748659" y="87206"/>
                  <a:pt x="742679" y="87206"/>
                </a:cubicBezTo>
                <a:cubicBezTo>
                  <a:pt x="721152" y="89601"/>
                  <a:pt x="705605" y="111154"/>
                  <a:pt x="682882" y="103970"/>
                </a:cubicBezTo>
                <a:cubicBezTo>
                  <a:pt x="681686" y="103970"/>
                  <a:pt x="678098" y="103970"/>
                  <a:pt x="678098" y="105167"/>
                </a:cubicBezTo>
                <a:cubicBezTo>
                  <a:pt x="668531" y="138695"/>
                  <a:pt x="635044" y="129115"/>
                  <a:pt x="614713" y="143484"/>
                </a:cubicBezTo>
                <a:cubicBezTo>
                  <a:pt x="608734" y="147076"/>
                  <a:pt x="601558" y="150669"/>
                  <a:pt x="595578" y="155458"/>
                </a:cubicBezTo>
                <a:cubicBezTo>
                  <a:pt x="586011" y="162643"/>
                  <a:pt x="572856" y="169827"/>
                  <a:pt x="576443" y="184196"/>
                </a:cubicBezTo>
                <a:cubicBezTo>
                  <a:pt x="578835" y="199762"/>
                  <a:pt x="591991" y="206946"/>
                  <a:pt x="606342" y="211736"/>
                </a:cubicBezTo>
                <a:cubicBezTo>
                  <a:pt x="612322" y="214131"/>
                  <a:pt x="620693" y="215328"/>
                  <a:pt x="627869" y="216525"/>
                </a:cubicBezTo>
                <a:cubicBezTo>
                  <a:pt x="638632" y="217723"/>
                  <a:pt x="647004" y="220118"/>
                  <a:pt x="641024" y="234487"/>
                </a:cubicBezTo>
                <a:cubicBezTo>
                  <a:pt x="636240" y="244066"/>
                  <a:pt x="639828" y="252447"/>
                  <a:pt x="650592" y="256040"/>
                </a:cubicBezTo>
                <a:cubicBezTo>
                  <a:pt x="662551" y="259632"/>
                  <a:pt x="668531" y="253645"/>
                  <a:pt x="669727" y="242868"/>
                </a:cubicBezTo>
                <a:cubicBezTo>
                  <a:pt x="672119" y="227302"/>
                  <a:pt x="685274" y="222513"/>
                  <a:pt x="697233" y="220118"/>
                </a:cubicBezTo>
                <a:cubicBezTo>
                  <a:pt x="710389" y="216525"/>
                  <a:pt x="715172" y="209341"/>
                  <a:pt x="713976" y="194972"/>
                </a:cubicBezTo>
                <a:cubicBezTo>
                  <a:pt x="713976" y="161445"/>
                  <a:pt x="747463" y="137497"/>
                  <a:pt x="778557" y="148274"/>
                </a:cubicBezTo>
                <a:cubicBezTo>
                  <a:pt x="785733" y="150669"/>
                  <a:pt x="794105" y="154261"/>
                  <a:pt x="794105" y="162643"/>
                </a:cubicBezTo>
                <a:cubicBezTo>
                  <a:pt x="795300" y="187788"/>
                  <a:pt x="807260" y="184196"/>
                  <a:pt x="824003" y="175814"/>
                </a:cubicBezTo>
                <a:cubicBezTo>
                  <a:pt x="829983" y="172222"/>
                  <a:pt x="837158" y="165037"/>
                  <a:pt x="844334" y="169827"/>
                </a:cubicBezTo>
                <a:cubicBezTo>
                  <a:pt x="852706" y="174617"/>
                  <a:pt x="849118" y="185393"/>
                  <a:pt x="846726" y="192578"/>
                </a:cubicBezTo>
                <a:cubicBezTo>
                  <a:pt x="843138" y="210538"/>
                  <a:pt x="853902" y="221315"/>
                  <a:pt x="867057" y="227302"/>
                </a:cubicBezTo>
                <a:cubicBezTo>
                  <a:pt x="883800" y="234487"/>
                  <a:pt x="880212" y="242868"/>
                  <a:pt x="870645" y="251250"/>
                </a:cubicBezTo>
                <a:cubicBezTo>
                  <a:pt x="856293" y="264421"/>
                  <a:pt x="840746" y="274001"/>
                  <a:pt x="819219" y="272803"/>
                </a:cubicBezTo>
                <a:cubicBezTo>
                  <a:pt x="792909" y="271606"/>
                  <a:pt x="765402" y="270408"/>
                  <a:pt x="736699" y="291962"/>
                </a:cubicBezTo>
                <a:cubicBezTo>
                  <a:pt x="754639" y="291962"/>
                  <a:pt x="767794" y="291962"/>
                  <a:pt x="780949" y="291962"/>
                </a:cubicBezTo>
                <a:cubicBezTo>
                  <a:pt x="767794" y="317107"/>
                  <a:pt x="767794" y="317107"/>
                  <a:pt x="815631" y="315910"/>
                </a:cubicBezTo>
                <a:cubicBezTo>
                  <a:pt x="796496" y="335068"/>
                  <a:pt x="766598" y="330278"/>
                  <a:pt x="749855" y="349437"/>
                </a:cubicBezTo>
                <a:cubicBezTo>
                  <a:pt x="749855" y="343450"/>
                  <a:pt x="749855" y="338660"/>
                  <a:pt x="748659" y="332673"/>
                </a:cubicBezTo>
                <a:cubicBezTo>
                  <a:pt x="736699" y="330278"/>
                  <a:pt x="727132" y="333871"/>
                  <a:pt x="718760" y="341055"/>
                </a:cubicBezTo>
                <a:cubicBezTo>
                  <a:pt x="682882" y="372187"/>
                  <a:pt x="641024" y="393741"/>
                  <a:pt x="614713" y="435650"/>
                </a:cubicBezTo>
                <a:cubicBezTo>
                  <a:pt x="605146" y="451216"/>
                  <a:pt x="584815" y="459598"/>
                  <a:pt x="569268" y="469177"/>
                </a:cubicBezTo>
                <a:cubicBezTo>
                  <a:pt x="545349" y="482348"/>
                  <a:pt x="539369" y="501506"/>
                  <a:pt x="545349" y="525454"/>
                </a:cubicBezTo>
                <a:cubicBezTo>
                  <a:pt x="545349" y="529047"/>
                  <a:pt x="546545" y="531441"/>
                  <a:pt x="547741" y="535034"/>
                </a:cubicBezTo>
                <a:cubicBezTo>
                  <a:pt x="548937" y="545810"/>
                  <a:pt x="545349" y="554192"/>
                  <a:pt x="534585" y="556587"/>
                </a:cubicBezTo>
                <a:cubicBezTo>
                  <a:pt x="526214" y="557784"/>
                  <a:pt x="525018" y="547008"/>
                  <a:pt x="523822" y="539823"/>
                </a:cubicBezTo>
                <a:cubicBezTo>
                  <a:pt x="523822" y="515875"/>
                  <a:pt x="510667" y="503901"/>
                  <a:pt x="487944" y="499112"/>
                </a:cubicBezTo>
                <a:cubicBezTo>
                  <a:pt x="485552" y="499112"/>
                  <a:pt x="479572" y="496717"/>
                  <a:pt x="478376" y="499112"/>
                </a:cubicBezTo>
                <a:cubicBezTo>
                  <a:pt x="462829" y="515875"/>
                  <a:pt x="446086" y="513480"/>
                  <a:pt x="424559" y="508691"/>
                </a:cubicBezTo>
                <a:cubicBezTo>
                  <a:pt x="401836" y="503901"/>
                  <a:pt x="371938" y="530244"/>
                  <a:pt x="364762" y="554192"/>
                </a:cubicBezTo>
                <a:cubicBezTo>
                  <a:pt x="361174" y="564969"/>
                  <a:pt x="357586" y="576943"/>
                  <a:pt x="353998" y="587719"/>
                </a:cubicBezTo>
                <a:cubicBezTo>
                  <a:pt x="345627" y="612865"/>
                  <a:pt x="351607" y="628431"/>
                  <a:pt x="371938" y="638010"/>
                </a:cubicBezTo>
                <a:cubicBezTo>
                  <a:pt x="394660" y="647589"/>
                  <a:pt x="410208" y="643997"/>
                  <a:pt x="423363" y="620049"/>
                </a:cubicBezTo>
                <a:cubicBezTo>
                  <a:pt x="429343" y="609272"/>
                  <a:pt x="436518" y="604483"/>
                  <a:pt x="447282" y="608075"/>
                </a:cubicBezTo>
                <a:cubicBezTo>
                  <a:pt x="460437" y="612865"/>
                  <a:pt x="453261" y="622444"/>
                  <a:pt x="450870" y="630826"/>
                </a:cubicBezTo>
                <a:cubicBezTo>
                  <a:pt x="449674" y="635615"/>
                  <a:pt x="447282" y="641602"/>
                  <a:pt x="444890" y="647589"/>
                </a:cubicBezTo>
                <a:cubicBezTo>
                  <a:pt x="437714" y="661958"/>
                  <a:pt x="440106" y="669142"/>
                  <a:pt x="459241" y="667945"/>
                </a:cubicBezTo>
                <a:cubicBezTo>
                  <a:pt x="475984" y="667945"/>
                  <a:pt x="487944" y="673932"/>
                  <a:pt x="480768" y="695485"/>
                </a:cubicBezTo>
                <a:cubicBezTo>
                  <a:pt x="474788" y="718236"/>
                  <a:pt x="479572" y="738592"/>
                  <a:pt x="495119" y="755355"/>
                </a:cubicBezTo>
                <a:cubicBezTo>
                  <a:pt x="495119" y="756553"/>
                  <a:pt x="493923" y="757750"/>
                  <a:pt x="493923" y="757750"/>
                </a:cubicBezTo>
                <a:cubicBezTo>
                  <a:pt x="474788" y="757750"/>
                  <a:pt x="464025" y="748171"/>
                  <a:pt x="458045" y="730210"/>
                </a:cubicBezTo>
                <a:cubicBezTo>
                  <a:pt x="452066" y="713446"/>
                  <a:pt x="440106" y="703867"/>
                  <a:pt x="420971" y="695485"/>
                </a:cubicBezTo>
                <a:cubicBezTo>
                  <a:pt x="387485" y="681116"/>
                  <a:pt x="352802" y="673932"/>
                  <a:pt x="318120" y="664353"/>
                </a:cubicBezTo>
                <a:cubicBezTo>
                  <a:pt x="301377" y="660761"/>
                  <a:pt x="288222" y="646392"/>
                  <a:pt x="272674" y="635615"/>
                </a:cubicBezTo>
                <a:cubicBezTo>
                  <a:pt x="267891" y="633220"/>
                  <a:pt x="264303" y="628431"/>
                  <a:pt x="266695" y="623641"/>
                </a:cubicBezTo>
                <a:cubicBezTo>
                  <a:pt x="271479" y="608075"/>
                  <a:pt x="263107" y="596101"/>
                  <a:pt x="254735" y="584127"/>
                </a:cubicBezTo>
                <a:cubicBezTo>
                  <a:pt x="235600" y="554192"/>
                  <a:pt x="220053" y="521862"/>
                  <a:pt x="205702" y="489533"/>
                </a:cubicBezTo>
                <a:cubicBezTo>
                  <a:pt x="191350" y="515875"/>
                  <a:pt x="220053" y="537428"/>
                  <a:pt x="212877" y="563771"/>
                </a:cubicBezTo>
                <a:cubicBezTo>
                  <a:pt x="197330" y="544613"/>
                  <a:pt x="190155" y="521862"/>
                  <a:pt x="190155" y="497914"/>
                </a:cubicBezTo>
                <a:cubicBezTo>
                  <a:pt x="190155" y="483546"/>
                  <a:pt x="185371" y="473966"/>
                  <a:pt x="173411" y="464387"/>
                </a:cubicBezTo>
                <a:cubicBezTo>
                  <a:pt x="149493" y="444031"/>
                  <a:pt x="145905" y="396135"/>
                  <a:pt x="163844" y="370990"/>
                </a:cubicBezTo>
                <a:cubicBezTo>
                  <a:pt x="182979" y="345845"/>
                  <a:pt x="206898" y="320699"/>
                  <a:pt x="215269" y="291962"/>
                </a:cubicBezTo>
                <a:cubicBezTo>
                  <a:pt x="223641" y="260829"/>
                  <a:pt x="218857" y="224907"/>
                  <a:pt x="214073" y="190183"/>
                </a:cubicBezTo>
                <a:cubicBezTo>
                  <a:pt x="212877" y="179406"/>
                  <a:pt x="196134" y="171024"/>
                  <a:pt x="181783" y="167432"/>
                </a:cubicBezTo>
                <a:cubicBezTo>
                  <a:pt x="139925" y="159050"/>
                  <a:pt x="99263" y="156656"/>
                  <a:pt x="60993" y="179406"/>
                </a:cubicBezTo>
                <a:cubicBezTo>
                  <a:pt x="38270" y="192578"/>
                  <a:pt x="20331" y="181801"/>
                  <a:pt x="0" y="172222"/>
                </a:cubicBezTo>
                <a:cubicBezTo>
                  <a:pt x="0" y="163840"/>
                  <a:pt x="0" y="155458"/>
                  <a:pt x="0" y="147076"/>
                </a:cubicBezTo>
                <a:cubicBezTo>
                  <a:pt x="17939" y="141089"/>
                  <a:pt x="34682" y="132708"/>
                  <a:pt x="55013" y="132708"/>
                </a:cubicBezTo>
                <a:cubicBezTo>
                  <a:pt x="64581" y="132708"/>
                  <a:pt x="70560" y="126721"/>
                  <a:pt x="74148" y="117141"/>
                </a:cubicBezTo>
                <a:cubicBezTo>
                  <a:pt x="64581" y="111154"/>
                  <a:pt x="55013" y="129115"/>
                  <a:pt x="46642" y="114747"/>
                </a:cubicBezTo>
                <a:cubicBezTo>
                  <a:pt x="45446" y="112352"/>
                  <a:pt x="45446" y="107562"/>
                  <a:pt x="47838" y="106365"/>
                </a:cubicBezTo>
                <a:cubicBezTo>
                  <a:pt x="55013" y="99180"/>
                  <a:pt x="64581" y="101575"/>
                  <a:pt x="72952" y="102773"/>
                </a:cubicBezTo>
                <a:cubicBezTo>
                  <a:pt x="84912" y="105167"/>
                  <a:pt x="96871" y="112352"/>
                  <a:pt x="92087" y="90799"/>
                </a:cubicBezTo>
                <a:cubicBezTo>
                  <a:pt x="88500" y="77627"/>
                  <a:pt x="101655" y="76430"/>
                  <a:pt x="110027" y="74035"/>
                </a:cubicBezTo>
                <a:cubicBezTo>
                  <a:pt x="160256" y="63258"/>
                  <a:pt x="211681" y="58469"/>
                  <a:pt x="264303" y="53679"/>
                </a:cubicBezTo>
                <a:cubicBezTo>
                  <a:pt x="276262" y="52482"/>
                  <a:pt x="285830" y="54877"/>
                  <a:pt x="293005" y="66851"/>
                </a:cubicBezTo>
                <a:cubicBezTo>
                  <a:pt x="302573" y="81219"/>
                  <a:pt x="318120" y="87206"/>
                  <a:pt x="334863" y="80022"/>
                </a:cubicBezTo>
                <a:cubicBezTo>
                  <a:pt x="382701" y="58469"/>
                  <a:pt x="432930" y="72838"/>
                  <a:pt x="481964" y="72838"/>
                </a:cubicBezTo>
                <a:cubicBezTo>
                  <a:pt x="492728" y="72838"/>
                  <a:pt x="495119" y="83614"/>
                  <a:pt x="503491" y="83614"/>
                </a:cubicBezTo>
                <a:cubicBezTo>
                  <a:pt x="519038" y="86009"/>
                  <a:pt x="533390" y="96786"/>
                  <a:pt x="552525" y="86009"/>
                </a:cubicBezTo>
                <a:cubicBezTo>
                  <a:pt x="571660" y="76430"/>
                  <a:pt x="596774" y="77627"/>
                  <a:pt x="618301" y="87206"/>
                </a:cubicBezTo>
                <a:cubicBezTo>
                  <a:pt x="641024" y="96786"/>
                  <a:pt x="651788" y="87206"/>
                  <a:pt x="662551" y="70443"/>
                </a:cubicBezTo>
                <a:cubicBezTo>
                  <a:pt x="667335" y="63258"/>
                  <a:pt x="668531" y="56074"/>
                  <a:pt x="675706" y="52482"/>
                </a:cubicBezTo>
                <a:cubicBezTo>
                  <a:pt x="679294" y="50686"/>
                  <a:pt x="682882" y="48590"/>
                  <a:pt x="686171" y="48590"/>
                </a:cubicBezTo>
                <a:close/>
                <a:moveTo>
                  <a:pt x="759794" y="29932"/>
                </a:moveTo>
                <a:cubicBezTo>
                  <a:pt x="790929" y="31125"/>
                  <a:pt x="823261" y="26351"/>
                  <a:pt x="853198" y="43060"/>
                </a:cubicBezTo>
                <a:cubicBezTo>
                  <a:pt x="859185" y="46641"/>
                  <a:pt x="880740" y="84833"/>
                  <a:pt x="879543" y="93187"/>
                </a:cubicBezTo>
                <a:cubicBezTo>
                  <a:pt x="878345" y="102735"/>
                  <a:pt x="871160" y="101542"/>
                  <a:pt x="865173" y="101542"/>
                </a:cubicBezTo>
                <a:cubicBezTo>
                  <a:pt x="863975" y="101542"/>
                  <a:pt x="862778" y="100348"/>
                  <a:pt x="861580" y="100348"/>
                </a:cubicBezTo>
                <a:cubicBezTo>
                  <a:pt x="862778" y="101542"/>
                  <a:pt x="863975" y="101542"/>
                  <a:pt x="863975" y="102735"/>
                </a:cubicBezTo>
                <a:cubicBezTo>
                  <a:pt x="862778" y="109896"/>
                  <a:pt x="877148" y="123025"/>
                  <a:pt x="855593" y="123025"/>
                </a:cubicBezTo>
                <a:cubicBezTo>
                  <a:pt x="854395" y="123025"/>
                  <a:pt x="850803" y="125412"/>
                  <a:pt x="850803" y="126605"/>
                </a:cubicBezTo>
                <a:cubicBezTo>
                  <a:pt x="848408" y="132573"/>
                  <a:pt x="859185" y="145701"/>
                  <a:pt x="843618" y="144508"/>
                </a:cubicBezTo>
                <a:cubicBezTo>
                  <a:pt x="826853" y="143314"/>
                  <a:pt x="811286" y="136153"/>
                  <a:pt x="799311" y="125412"/>
                </a:cubicBezTo>
                <a:cubicBezTo>
                  <a:pt x="790929" y="118251"/>
                  <a:pt x="801706" y="114670"/>
                  <a:pt x="806496" y="112283"/>
                </a:cubicBezTo>
                <a:cubicBezTo>
                  <a:pt x="817273" y="106316"/>
                  <a:pt x="828051" y="101542"/>
                  <a:pt x="824458" y="86026"/>
                </a:cubicBezTo>
                <a:cubicBezTo>
                  <a:pt x="820866" y="71704"/>
                  <a:pt x="814878" y="57382"/>
                  <a:pt x="795719" y="57382"/>
                </a:cubicBezTo>
                <a:cubicBezTo>
                  <a:pt x="783744" y="57382"/>
                  <a:pt x="772966" y="47834"/>
                  <a:pt x="762189" y="53802"/>
                </a:cubicBezTo>
                <a:cubicBezTo>
                  <a:pt x="756201" y="57382"/>
                  <a:pt x="752609" y="63350"/>
                  <a:pt x="746622" y="56189"/>
                </a:cubicBezTo>
                <a:cubicBezTo>
                  <a:pt x="744227" y="51415"/>
                  <a:pt x="743029" y="46641"/>
                  <a:pt x="745424" y="41867"/>
                </a:cubicBezTo>
                <a:cubicBezTo>
                  <a:pt x="747819" y="35899"/>
                  <a:pt x="752609" y="29932"/>
                  <a:pt x="759794" y="29932"/>
                </a:cubicBezTo>
                <a:close/>
                <a:moveTo>
                  <a:pt x="508586" y="21611"/>
                </a:moveTo>
                <a:cubicBezTo>
                  <a:pt x="519777" y="19510"/>
                  <a:pt x="531118" y="21911"/>
                  <a:pt x="540668" y="29711"/>
                </a:cubicBezTo>
                <a:cubicBezTo>
                  <a:pt x="560962" y="45313"/>
                  <a:pt x="580062" y="45313"/>
                  <a:pt x="601549" y="38112"/>
                </a:cubicBezTo>
                <a:cubicBezTo>
                  <a:pt x="606324" y="36912"/>
                  <a:pt x="614680" y="29711"/>
                  <a:pt x="617068" y="40512"/>
                </a:cubicBezTo>
                <a:cubicBezTo>
                  <a:pt x="619456" y="48913"/>
                  <a:pt x="621843" y="62114"/>
                  <a:pt x="609906" y="65714"/>
                </a:cubicBezTo>
                <a:cubicBezTo>
                  <a:pt x="580062" y="75315"/>
                  <a:pt x="550218" y="70515"/>
                  <a:pt x="520374" y="71715"/>
                </a:cubicBezTo>
                <a:cubicBezTo>
                  <a:pt x="517987" y="71715"/>
                  <a:pt x="514405" y="69315"/>
                  <a:pt x="514405" y="68114"/>
                </a:cubicBezTo>
                <a:cubicBezTo>
                  <a:pt x="513212" y="44112"/>
                  <a:pt x="491724" y="48913"/>
                  <a:pt x="477399" y="40512"/>
                </a:cubicBezTo>
                <a:cubicBezTo>
                  <a:pt x="486352" y="30311"/>
                  <a:pt x="497394" y="23711"/>
                  <a:pt x="508586" y="21611"/>
                </a:cubicBezTo>
                <a:close/>
                <a:moveTo>
                  <a:pt x="2132111" y="74"/>
                </a:moveTo>
                <a:cubicBezTo>
                  <a:pt x="2144223" y="523"/>
                  <a:pt x="2157083" y="2917"/>
                  <a:pt x="2169045" y="4712"/>
                </a:cubicBezTo>
                <a:cubicBezTo>
                  <a:pt x="2175027" y="4712"/>
                  <a:pt x="2181008" y="7106"/>
                  <a:pt x="2188185" y="7106"/>
                </a:cubicBezTo>
                <a:cubicBezTo>
                  <a:pt x="2218091" y="8303"/>
                  <a:pt x="2218091" y="8303"/>
                  <a:pt x="2202540" y="38229"/>
                </a:cubicBezTo>
                <a:cubicBezTo>
                  <a:pt x="2244409" y="29850"/>
                  <a:pt x="2282688" y="57382"/>
                  <a:pt x="2323360" y="39426"/>
                </a:cubicBezTo>
                <a:cubicBezTo>
                  <a:pt x="2332930" y="35835"/>
                  <a:pt x="2343696" y="35835"/>
                  <a:pt x="2353266" y="40623"/>
                </a:cubicBezTo>
                <a:cubicBezTo>
                  <a:pt x="2379584" y="56185"/>
                  <a:pt x="2409490" y="51397"/>
                  <a:pt x="2438200" y="57382"/>
                </a:cubicBezTo>
                <a:cubicBezTo>
                  <a:pt x="2446573" y="59776"/>
                  <a:pt x="2458536" y="60973"/>
                  <a:pt x="2463321" y="52594"/>
                </a:cubicBezTo>
                <a:cubicBezTo>
                  <a:pt x="2475283" y="34638"/>
                  <a:pt x="2488442" y="40623"/>
                  <a:pt x="2501600" y="46609"/>
                </a:cubicBezTo>
                <a:cubicBezTo>
                  <a:pt x="2515955" y="53791"/>
                  <a:pt x="2532703" y="56185"/>
                  <a:pt x="2548254" y="56185"/>
                </a:cubicBezTo>
                <a:cubicBezTo>
                  <a:pt x="2606869" y="56185"/>
                  <a:pt x="2664289" y="75338"/>
                  <a:pt x="2721709" y="74141"/>
                </a:cubicBezTo>
                <a:cubicBezTo>
                  <a:pt x="2755203" y="72944"/>
                  <a:pt x="2787502" y="71746"/>
                  <a:pt x="2819800" y="78929"/>
                </a:cubicBezTo>
                <a:cubicBezTo>
                  <a:pt x="2843725" y="82520"/>
                  <a:pt x="2866454" y="88505"/>
                  <a:pt x="2891575" y="88505"/>
                </a:cubicBezTo>
                <a:cubicBezTo>
                  <a:pt x="2905930" y="88505"/>
                  <a:pt x="2920285" y="93293"/>
                  <a:pt x="2928658" y="111249"/>
                </a:cubicBezTo>
                <a:cubicBezTo>
                  <a:pt x="2905930" y="117234"/>
                  <a:pt x="2879612" y="86111"/>
                  <a:pt x="2858080" y="116037"/>
                </a:cubicBezTo>
                <a:cubicBezTo>
                  <a:pt x="2870042" y="123219"/>
                  <a:pt x="2882005" y="130401"/>
                  <a:pt x="2896360" y="138781"/>
                </a:cubicBezTo>
                <a:cubicBezTo>
                  <a:pt x="2885594" y="144766"/>
                  <a:pt x="2874827" y="144766"/>
                  <a:pt x="2866454" y="153145"/>
                </a:cubicBezTo>
                <a:cubicBezTo>
                  <a:pt x="2861669" y="159130"/>
                  <a:pt x="2855688" y="179480"/>
                  <a:pt x="2841333" y="159130"/>
                </a:cubicBezTo>
                <a:cubicBezTo>
                  <a:pt x="2837744" y="154342"/>
                  <a:pt x="2822193" y="162721"/>
                  <a:pt x="2817408" y="172298"/>
                </a:cubicBezTo>
                <a:cubicBezTo>
                  <a:pt x="2812623" y="181874"/>
                  <a:pt x="2818604" y="185465"/>
                  <a:pt x="2826978" y="191450"/>
                </a:cubicBezTo>
                <a:cubicBezTo>
                  <a:pt x="2846118" y="202224"/>
                  <a:pt x="2853295" y="239332"/>
                  <a:pt x="2841333" y="257287"/>
                </a:cubicBezTo>
                <a:cubicBezTo>
                  <a:pt x="2836548" y="264470"/>
                  <a:pt x="2832959" y="260879"/>
                  <a:pt x="2829370" y="257287"/>
                </a:cubicBezTo>
                <a:cubicBezTo>
                  <a:pt x="2813819" y="239332"/>
                  <a:pt x="2797072" y="222573"/>
                  <a:pt x="2782717" y="203421"/>
                </a:cubicBezTo>
                <a:cubicBezTo>
                  <a:pt x="2774343" y="193844"/>
                  <a:pt x="2777932" y="181874"/>
                  <a:pt x="2786306" y="172298"/>
                </a:cubicBezTo>
                <a:cubicBezTo>
                  <a:pt x="2793483" y="162721"/>
                  <a:pt x="2788698" y="153145"/>
                  <a:pt x="2783913" y="147160"/>
                </a:cubicBezTo>
                <a:cubicBezTo>
                  <a:pt x="2779128" y="138781"/>
                  <a:pt x="2770754" y="143569"/>
                  <a:pt x="2764773" y="148357"/>
                </a:cubicBezTo>
                <a:cubicBezTo>
                  <a:pt x="2763577" y="148357"/>
                  <a:pt x="2761184" y="150751"/>
                  <a:pt x="2759988" y="150751"/>
                </a:cubicBezTo>
                <a:cubicBezTo>
                  <a:pt x="2734867" y="137584"/>
                  <a:pt x="2728886" y="153145"/>
                  <a:pt x="2724101" y="174692"/>
                </a:cubicBezTo>
                <a:cubicBezTo>
                  <a:pt x="2722905" y="180677"/>
                  <a:pt x="2716924" y="180677"/>
                  <a:pt x="2710942" y="179480"/>
                </a:cubicBezTo>
                <a:cubicBezTo>
                  <a:pt x="2695391" y="175889"/>
                  <a:pt x="2679840" y="175889"/>
                  <a:pt x="2666681" y="171101"/>
                </a:cubicBezTo>
                <a:cubicBezTo>
                  <a:pt x="2642757" y="162721"/>
                  <a:pt x="2630794" y="178283"/>
                  <a:pt x="2617636" y="191450"/>
                </a:cubicBezTo>
                <a:cubicBezTo>
                  <a:pt x="2609262" y="201027"/>
                  <a:pt x="2609262" y="215391"/>
                  <a:pt x="2614047" y="227362"/>
                </a:cubicBezTo>
                <a:cubicBezTo>
                  <a:pt x="2618832" y="236938"/>
                  <a:pt x="2630794" y="238135"/>
                  <a:pt x="2640364" y="236938"/>
                </a:cubicBezTo>
                <a:cubicBezTo>
                  <a:pt x="2665485" y="234544"/>
                  <a:pt x="2683429" y="241726"/>
                  <a:pt x="2700176" y="262076"/>
                </a:cubicBezTo>
                <a:cubicBezTo>
                  <a:pt x="2716924" y="281228"/>
                  <a:pt x="2706157" y="299184"/>
                  <a:pt x="2706157" y="315942"/>
                </a:cubicBezTo>
                <a:cubicBezTo>
                  <a:pt x="2707354" y="336292"/>
                  <a:pt x="2700176" y="351854"/>
                  <a:pt x="2673859" y="353051"/>
                </a:cubicBezTo>
                <a:cubicBezTo>
                  <a:pt x="2657112" y="354248"/>
                  <a:pt x="2661897" y="375794"/>
                  <a:pt x="2654719" y="387765"/>
                </a:cubicBezTo>
                <a:cubicBezTo>
                  <a:pt x="2649934" y="396144"/>
                  <a:pt x="2658308" y="400932"/>
                  <a:pt x="2664289" y="404523"/>
                </a:cubicBezTo>
                <a:cubicBezTo>
                  <a:pt x="2672663" y="410508"/>
                  <a:pt x="2679840" y="415297"/>
                  <a:pt x="2687018" y="421282"/>
                </a:cubicBezTo>
                <a:cubicBezTo>
                  <a:pt x="2692999" y="426070"/>
                  <a:pt x="2698980" y="430858"/>
                  <a:pt x="2692999" y="439237"/>
                </a:cubicBezTo>
                <a:cubicBezTo>
                  <a:pt x="2688214" y="447617"/>
                  <a:pt x="2683429" y="457193"/>
                  <a:pt x="2672663" y="455996"/>
                </a:cubicBezTo>
                <a:cubicBezTo>
                  <a:pt x="2663093" y="455996"/>
                  <a:pt x="2663093" y="447617"/>
                  <a:pt x="2660700" y="440434"/>
                </a:cubicBezTo>
                <a:cubicBezTo>
                  <a:pt x="2655915" y="420085"/>
                  <a:pt x="2629598" y="416494"/>
                  <a:pt x="2624813" y="396144"/>
                </a:cubicBezTo>
                <a:cubicBezTo>
                  <a:pt x="2623617" y="391356"/>
                  <a:pt x="2617636" y="394947"/>
                  <a:pt x="2614047" y="397341"/>
                </a:cubicBezTo>
                <a:cubicBezTo>
                  <a:pt x="2603281" y="405720"/>
                  <a:pt x="2599692" y="399735"/>
                  <a:pt x="2597300" y="390159"/>
                </a:cubicBezTo>
                <a:cubicBezTo>
                  <a:pt x="2592515" y="374597"/>
                  <a:pt x="2584141" y="376991"/>
                  <a:pt x="2575767" y="386568"/>
                </a:cubicBezTo>
                <a:cubicBezTo>
                  <a:pt x="2573375" y="388962"/>
                  <a:pt x="2569786" y="392553"/>
                  <a:pt x="2568590" y="396144"/>
                </a:cubicBezTo>
                <a:cubicBezTo>
                  <a:pt x="2563805" y="404523"/>
                  <a:pt x="2551842" y="410508"/>
                  <a:pt x="2556627" y="418888"/>
                </a:cubicBezTo>
                <a:cubicBezTo>
                  <a:pt x="2561412" y="428464"/>
                  <a:pt x="2573375" y="422479"/>
                  <a:pt x="2581748" y="423676"/>
                </a:cubicBezTo>
                <a:cubicBezTo>
                  <a:pt x="2594907" y="423676"/>
                  <a:pt x="2610458" y="421282"/>
                  <a:pt x="2594907" y="441631"/>
                </a:cubicBezTo>
                <a:cubicBezTo>
                  <a:pt x="2588926" y="450011"/>
                  <a:pt x="2596103" y="457193"/>
                  <a:pt x="2599692" y="461981"/>
                </a:cubicBezTo>
                <a:cubicBezTo>
                  <a:pt x="2606869" y="471557"/>
                  <a:pt x="2614047" y="479937"/>
                  <a:pt x="2622421" y="489513"/>
                </a:cubicBezTo>
                <a:cubicBezTo>
                  <a:pt x="2646345" y="517045"/>
                  <a:pt x="2641560" y="557744"/>
                  <a:pt x="2611654" y="579291"/>
                </a:cubicBezTo>
                <a:cubicBezTo>
                  <a:pt x="2598496" y="588867"/>
                  <a:pt x="2579356" y="587670"/>
                  <a:pt x="2567393" y="602035"/>
                </a:cubicBezTo>
                <a:cubicBezTo>
                  <a:pt x="2557824" y="614005"/>
                  <a:pt x="2554235" y="629566"/>
                  <a:pt x="2543469" y="640340"/>
                </a:cubicBezTo>
                <a:cubicBezTo>
                  <a:pt x="2536291" y="637946"/>
                  <a:pt x="2537487" y="633158"/>
                  <a:pt x="2537487" y="629566"/>
                </a:cubicBezTo>
                <a:cubicBezTo>
                  <a:pt x="2538684" y="616399"/>
                  <a:pt x="2536291" y="605626"/>
                  <a:pt x="2520740" y="603232"/>
                </a:cubicBezTo>
                <a:cubicBezTo>
                  <a:pt x="2506385" y="599640"/>
                  <a:pt x="2503993" y="614005"/>
                  <a:pt x="2498012" y="621187"/>
                </a:cubicBezTo>
                <a:cubicBezTo>
                  <a:pt x="2487245" y="633158"/>
                  <a:pt x="2495619" y="640340"/>
                  <a:pt x="2505189" y="647522"/>
                </a:cubicBezTo>
                <a:cubicBezTo>
                  <a:pt x="2518348" y="659492"/>
                  <a:pt x="2526721" y="675054"/>
                  <a:pt x="2536291" y="689418"/>
                </a:cubicBezTo>
                <a:cubicBezTo>
                  <a:pt x="2545861" y="703783"/>
                  <a:pt x="2544665" y="715753"/>
                  <a:pt x="2533899" y="727724"/>
                </a:cubicBezTo>
                <a:cubicBezTo>
                  <a:pt x="2506385" y="762438"/>
                  <a:pt x="2501600" y="761241"/>
                  <a:pt x="2471694" y="726527"/>
                </a:cubicBezTo>
                <a:cubicBezTo>
                  <a:pt x="2464517" y="719344"/>
                  <a:pt x="2459732" y="703783"/>
                  <a:pt x="2450162" y="706177"/>
                </a:cubicBezTo>
                <a:cubicBezTo>
                  <a:pt x="2438200" y="710965"/>
                  <a:pt x="2442984" y="726527"/>
                  <a:pt x="2441788" y="738497"/>
                </a:cubicBezTo>
                <a:cubicBezTo>
                  <a:pt x="2441788" y="743285"/>
                  <a:pt x="2442984" y="749270"/>
                  <a:pt x="2435807" y="756453"/>
                </a:cubicBezTo>
                <a:cubicBezTo>
                  <a:pt x="2427433" y="736103"/>
                  <a:pt x="2435807" y="714556"/>
                  <a:pt x="2427433" y="697798"/>
                </a:cubicBezTo>
                <a:cubicBezTo>
                  <a:pt x="2422648" y="687024"/>
                  <a:pt x="2425041" y="667872"/>
                  <a:pt x="2402312" y="676251"/>
                </a:cubicBezTo>
                <a:cubicBezTo>
                  <a:pt x="2401116" y="677448"/>
                  <a:pt x="2395135" y="673857"/>
                  <a:pt x="2395135" y="671463"/>
                </a:cubicBezTo>
                <a:cubicBezTo>
                  <a:pt x="2395135" y="649916"/>
                  <a:pt x="2372406" y="642734"/>
                  <a:pt x="2364033" y="625975"/>
                </a:cubicBezTo>
                <a:cubicBezTo>
                  <a:pt x="2346089" y="590064"/>
                  <a:pt x="2317379" y="588867"/>
                  <a:pt x="2291062" y="618793"/>
                </a:cubicBezTo>
                <a:cubicBezTo>
                  <a:pt x="2285081" y="625975"/>
                  <a:pt x="2277903" y="631960"/>
                  <a:pt x="2270726" y="636749"/>
                </a:cubicBezTo>
                <a:cubicBezTo>
                  <a:pt x="2240820" y="653507"/>
                  <a:pt x="2231250" y="678645"/>
                  <a:pt x="2232446" y="712162"/>
                </a:cubicBezTo>
                <a:cubicBezTo>
                  <a:pt x="2232446" y="726527"/>
                  <a:pt x="2237231" y="743285"/>
                  <a:pt x="2219287" y="754058"/>
                </a:cubicBezTo>
                <a:cubicBezTo>
                  <a:pt x="2208521" y="760044"/>
                  <a:pt x="2200148" y="760044"/>
                  <a:pt x="2196559" y="746876"/>
                </a:cubicBezTo>
                <a:cubicBezTo>
                  <a:pt x="2185793" y="704980"/>
                  <a:pt x="2155887" y="670266"/>
                  <a:pt x="2157083" y="624778"/>
                </a:cubicBezTo>
                <a:cubicBezTo>
                  <a:pt x="2157083" y="617596"/>
                  <a:pt x="2153494" y="606823"/>
                  <a:pt x="2147513" y="609217"/>
                </a:cubicBezTo>
                <a:cubicBezTo>
                  <a:pt x="2119999" y="621187"/>
                  <a:pt x="2110430" y="596049"/>
                  <a:pt x="2097271" y="582882"/>
                </a:cubicBezTo>
                <a:cubicBezTo>
                  <a:pt x="2080524" y="567320"/>
                  <a:pt x="2063776" y="560138"/>
                  <a:pt x="2041048" y="561335"/>
                </a:cubicBezTo>
                <a:cubicBezTo>
                  <a:pt x="2015926" y="562532"/>
                  <a:pt x="1989609" y="563729"/>
                  <a:pt x="1970469" y="540986"/>
                </a:cubicBezTo>
                <a:cubicBezTo>
                  <a:pt x="1968077" y="538591"/>
                  <a:pt x="1964488" y="537394"/>
                  <a:pt x="1960899" y="538591"/>
                </a:cubicBezTo>
                <a:cubicBezTo>
                  <a:pt x="1929797" y="540986"/>
                  <a:pt x="1908265" y="523030"/>
                  <a:pt x="1885536" y="503877"/>
                </a:cubicBezTo>
                <a:cubicBezTo>
                  <a:pt x="1886732" y="527818"/>
                  <a:pt x="1891517" y="551759"/>
                  <a:pt x="1908265" y="569714"/>
                </a:cubicBezTo>
                <a:cubicBezTo>
                  <a:pt x="1923816" y="586473"/>
                  <a:pt x="1939367" y="574503"/>
                  <a:pt x="1953722" y="563729"/>
                </a:cubicBezTo>
                <a:cubicBezTo>
                  <a:pt x="1957311" y="560138"/>
                  <a:pt x="1962096" y="546971"/>
                  <a:pt x="1966881" y="556547"/>
                </a:cubicBezTo>
                <a:cubicBezTo>
                  <a:pt x="1976451" y="572109"/>
                  <a:pt x="1987217" y="585276"/>
                  <a:pt x="2000375" y="596049"/>
                </a:cubicBezTo>
                <a:cubicBezTo>
                  <a:pt x="2006357" y="600837"/>
                  <a:pt x="2001572" y="606823"/>
                  <a:pt x="1997983" y="611611"/>
                </a:cubicBezTo>
                <a:cubicBezTo>
                  <a:pt x="1975254" y="639143"/>
                  <a:pt x="1956114" y="669069"/>
                  <a:pt x="1919031" y="679842"/>
                </a:cubicBezTo>
                <a:cubicBezTo>
                  <a:pt x="1901087" y="684630"/>
                  <a:pt x="1887929" y="700192"/>
                  <a:pt x="1869985" y="703783"/>
                </a:cubicBezTo>
                <a:cubicBezTo>
                  <a:pt x="1853238" y="708571"/>
                  <a:pt x="1841275" y="703783"/>
                  <a:pt x="1837687" y="687024"/>
                </a:cubicBezTo>
                <a:cubicBezTo>
                  <a:pt x="1832902" y="661886"/>
                  <a:pt x="1819743" y="640340"/>
                  <a:pt x="1802996" y="621187"/>
                </a:cubicBezTo>
                <a:cubicBezTo>
                  <a:pt x="1782660" y="597246"/>
                  <a:pt x="1776678" y="563729"/>
                  <a:pt x="1755146" y="539789"/>
                </a:cubicBezTo>
                <a:cubicBezTo>
                  <a:pt x="1747969" y="531409"/>
                  <a:pt x="1740791" y="525424"/>
                  <a:pt x="1728829" y="526621"/>
                </a:cubicBezTo>
                <a:cubicBezTo>
                  <a:pt x="1727632" y="526621"/>
                  <a:pt x="1726436" y="525424"/>
                  <a:pt x="1725240" y="525424"/>
                </a:cubicBezTo>
                <a:cubicBezTo>
                  <a:pt x="1726436" y="526621"/>
                  <a:pt x="1726436" y="526621"/>
                  <a:pt x="1727632" y="527818"/>
                </a:cubicBezTo>
                <a:cubicBezTo>
                  <a:pt x="1749165" y="579291"/>
                  <a:pt x="1762323" y="634355"/>
                  <a:pt x="1802996" y="675054"/>
                </a:cubicBezTo>
                <a:cubicBezTo>
                  <a:pt x="1808977" y="681039"/>
                  <a:pt x="1816154" y="688221"/>
                  <a:pt x="1817350" y="695404"/>
                </a:cubicBezTo>
                <a:cubicBezTo>
                  <a:pt x="1828117" y="745679"/>
                  <a:pt x="1867593" y="736103"/>
                  <a:pt x="1899891" y="731315"/>
                </a:cubicBezTo>
                <a:cubicBezTo>
                  <a:pt x="1922620" y="727724"/>
                  <a:pt x="1920227" y="737300"/>
                  <a:pt x="1916638" y="750467"/>
                </a:cubicBezTo>
                <a:cubicBezTo>
                  <a:pt x="1907069" y="781590"/>
                  <a:pt x="1886732" y="806728"/>
                  <a:pt x="1865200" y="829472"/>
                </a:cubicBezTo>
                <a:cubicBezTo>
                  <a:pt x="1841275" y="854610"/>
                  <a:pt x="1820939" y="883339"/>
                  <a:pt x="1799407" y="909673"/>
                </a:cubicBezTo>
                <a:lnTo>
                  <a:pt x="1797878" y="923957"/>
                </a:lnTo>
                <a:lnTo>
                  <a:pt x="1505114" y="923957"/>
                </a:lnTo>
                <a:lnTo>
                  <a:pt x="1491973" y="895309"/>
                </a:lnTo>
                <a:cubicBezTo>
                  <a:pt x="1482403" y="879748"/>
                  <a:pt x="1474029" y="868974"/>
                  <a:pt x="1481207" y="849822"/>
                </a:cubicBezTo>
                <a:cubicBezTo>
                  <a:pt x="1489581" y="827078"/>
                  <a:pt x="1477618" y="811516"/>
                  <a:pt x="1453693" y="806728"/>
                </a:cubicBezTo>
                <a:cubicBezTo>
                  <a:pt x="1450105" y="805531"/>
                  <a:pt x="1445320" y="805531"/>
                  <a:pt x="1442927" y="801940"/>
                </a:cubicBezTo>
                <a:cubicBezTo>
                  <a:pt x="1422591" y="775605"/>
                  <a:pt x="1397470" y="780393"/>
                  <a:pt x="1371153" y="791167"/>
                </a:cubicBezTo>
                <a:cubicBezTo>
                  <a:pt x="1350817" y="798349"/>
                  <a:pt x="1329284" y="799546"/>
                  <a:pt x="1307752" y="804334"/>
                </a:cubicBezTo>
                <a:cubicBezTo>
                  <a:pt x="1283827" y="810319"/>
                  <a:pt x="1264687" y="793561"/>
                  <a:pt x="1249136" y="774408"/>
                </a:cubicBezTo>
                <a:cubicBezTo>
                  <a:pt x="1233585" y="755256"/>
                  <a:pt x="1222819" y="732512"/>
                  <a:pt x="1204875" y="714556"/>
                </a:cubicBezTo>
                <a:cubicBezTo>
                  <a:pt x="1194109" y="703783"/>
                  <a:pt x="1196502" y="685827"/>
                  <a:pt x="1202483" y="670266"/>
                </a:cubicBezTo>
                <a:cubicBezTo>
                  <a:pt x="1208464" y="654704"/>
                  <a:pt x="1210856" y="637946"/>
                  <a:pt x="1206071" y="621187"/>
                </a:cubicBezTo>
                <a:cubicBezTo>
                  <a:pt x="1200090" y="599640"/>
                  <a:pt x="1215641" y="582882"/>
                  <a:pt x="1224015" y="566123"/>
                </a:cubicBezTo>
                <a:cubicBezTo>
                  <a:pt x="1229996" y="554153"/>
                  <a:pt x="1239566" y="544577"/>
                  <a:pt x="1249136" y="535000"/>
                </a:cubicBezTo>
                <a:cubicBezTo>
                  <a:pt x="1263491" y="520636"/>
                  <a:pt x="1275454" y="506272"/>
                  <a:pt x="1285023" y="487119"/>
                </a:cubicBezTo>
                <a:cubicBezTo>
                  <a:pt x="1299378" y="458390"/>
                  <a:pt x="1328088" y="442828"/>
                  <a:pt x="1361583" y="444025"/>
                </a:cubicBezTo>
                <a:cubicBezTo>
                  <a:pt x="1398666" y="445223"/>
                  <a:pt x="1432161" y="430858"/>
                  <a:pt x="1468048" y="427267"/>
                </a:cubicBezTo>
                <a:cubicBezTo>
                  <a:pt x="1483599" y="426070"/>
                  <a:pt x="1493169" y="421282"/>
                  <a:pt x="1485992" y="444025"/>
                </a:cubicBezTo>
                <a:cubicBezTo>
                  <a:pt x="1477618" y="469163"/>
                  <a:pt x="1500347" y="473951"/>
                  <a:pt x="1515898" y="481134"/>
                </a:cubicBezTo>
                <a:cubicBezTo>
                  <a:pt x="1525468" y="484725"/>
                  <a:pt x="1536234" y="485922"/>
                  <a:pt x="1545804" y="491907"/>
                </a:cubicBezTo>
                <a:cubicBezTo>
                  <a:pt x="1562551" y="503877"/>
                  <a:pt x="1579299" y="511060"/>
                  <a:pt x="1591261" y="483528"/>
                </a:cubicBezTo>
                <a:cubicBezTo>
                  <a:pt x="1594850" y="473951"/>
                  <a:pt x="1603223" y="478740"/>
                  <a:pt x="1609205" y="482331"/>
                </a:cubicBezTo>
                <a:cubicBezTo>
                  <a:pt x="1642699" y="497892"/>
                  <a:pt x="1677390" y="493104"/>
                  <a:pt x="1712081" y="496695"/>
                </a:cubicBezTo>
                <a:cubicBezTo>
                  <a:pt x="1731221" y="497892"/>
                  <a:pt x="1753950" y="458390"/>
                  <a:pt x="1746772" y="440434"/>
                </a:cubicBezTo>
                <a:cubicBezTo>
                  <a:pt x="1743184" y="433252"/>
                  <a:pt x="1737202" y="432055"/>
                  <a:pt x="1730025" y="432055"/>
                </a:cubicBezTo>
                <a:cubicBezTo>
                  <a:pt x="1715670" y="432055"/>
                  <a:pt x="1701315" y="433252"/>
                  <a:pt x="1688156" y="432055"/>
                </a:cubicBezTo>
                <a:cubicBezTo>
                  <a:pt x="1666624" y="430858"/>
                  <a:pt x="1648681" y="422479"/>
                  <a:pt x="1648681" y="396144"/>
                </a:cubicBezTo>
                <a:cubicBezTo>
                  <a:pt x="1648681" y="388962"/>
                  <a:pt x="1647484" y="378188"/>
                  <a:pt x="1636718" y="384174"/>
                </a:cubicBezTo>
                <a:cubicBezTo>
                  <a:pt x="1629541" y="388962"/>
                  <a:pt x="1608008" y="378188"/>
                  <a:pt x="1615186" y="400932"/>
                </a:cubicBezTo>
                <a:cubicBezTo>
                  <a:pt x="1618775" y="411705"/>
                  <a:pt x="1616382" y="421282"/>
                  <a:pt x="1608008" y="423676"/>
                </a:cubicBezTo>
                <a:cubicBezTo>
                  <a:pt x="1599635" y="427267"/>
                  <a:pt x="1594850" y="416494"/>
                  <a:pt x="1591261" y="409311"/>
                </a:cubicBezTo>
                <a:cubicBezTo>
                  <a:pt x="1579299" y="373400"/>
                  <a:pt x="1551785" y="351854"/>
                  <a:pt x="1520683" y="332701"/>
                </a:cubicBezTo>
                <a:cubicBezTo>
                  <a:pt x="1515898" y="329110"/>
                  <a:pt x="1509917" y="324322"/>
                  <a:pt x="1505132" y="330307"/>
                </a:cubicBezTo>
                <a:cubicBezTo>
                  <a:pt x="1502739" y="335095"/>
                  <a:pt x="1506328" y="339883"/>
                  <a:pt x="1509917" y="344671"/>
                </a:cubicBezTo>
                <a:cubicBezTo>
                  <a:pt x="1517094" y="355445"/>
                  <a:pt x="1526664" y="361430"/>
                  <a:pt x="1538626" y="367415"/>
                </a:cubicBezTo>
                <a:cubicBezTo>
                  <a:pt x="1554178" y="375794"/>
                  <a:pt x="1561355" y="385371"/>
                  <a:pt x="1543411" y="400932"/>
                </a:cubicBezTo>
                <a:cubicBezTo>
                  <a:pt x="1531449" y="371006"/>
                  <a:pt x="1494365" y="369809"/>
                  <a:pt x="1476422" y="344671"/>
                </a:cubicBezTo>
                <a:cubicBezTo>
                  <a:pt x="1475226" y="342277"/>
                  <a:pt x="1468048" y="342277"/>
                  <a:pt x="1468048" y="342277"/>
                </a:cubicBezTo>
                <a:cubicBezTo>
                  <a:pt x="1458478" y="359036"/>
                  <a:pt x="1436946" y="348262"/>
                  <a:pt x="1428572" y="356642"/>
                </a:cubicBezTo>
                <a:cubicBezTo>
                  <a:pt x="1414217" y="369809"/>
                  <a:pt x="1392685" y="378188"/>
                  <a:pt x="1386704" y="402129"/>
                </a:cubicBezTo>
                <a:cubicBezTo>
                  <a:pt x="1379526" y="428464"/>
                  <a:pt x="1325696" y="440434"/>
                  <a:pt x="1305359" y="422479"/>
                </a:cubicBezTo>
                <a:cubicBezTo>
                  <a:pt x="1299378" y="416494"/>
                  <a:pt x="1298182" y="409311"/>
                  <a:pt x="1299378" y="400932"/>
                </a:cubicBezTo>
                <a:cubicBezTo>
                  <a:pt x="1299378" y="393750"/>
                  <a:pt x="1301771" y="385371"/>
                  <a:pt x="1302967" y="376991"/>
                </a:cubicBezTo>
                <a:cubicBezTo>
                  <a:pt x="1306556" y="345868"/>
                  <a:pt x="1311341" y="342277"/>
                  <a:pt x="1341247" y="353051"/>
                </a:cubicBezTo>
                <a:cubicBezTo>
                  <a:pt x="1353209" y="357839"/>
                  <a:pt x="1363975" y="359036"/>
                  <a:pt x="1372349" y="348262"/>
                </a:cubicBezTo>
                <a:cubicBezTo>
                  <a:pt x="1379526" y="338686"/>
                  <a:pt x="1378330" y="326716"/>
                  <a:pt x="1367564" y="318336"/>
                </a:cubicBezTo>
                <a:cubicBezTo>
                  <a:pt x="1362779" y="313548"/>
                  <a:pt x="1343639" y="306366"/>
                  <a:pt x="1368760" y="300381"/>
                </a:cubicBezTo>
                <a:cubicBezTo>
                  <a:pt x="1375938" y="299184"/>
                  <a:pt x="1360387" y="295593"/>
                  <a:pt x="1363975" y="287213"/>
                </a:cubicBezTo>
                <a:cubicBezTo>
                  <a:pt x="1391489" y="289608"/>
                  <a:pt x="1413021" y="272849"/>
                  <a:pt x="1432161" y="254893"/>
                </a:cubicBezTo>
                <a:cubicBezTo>
                  <a:pt x="1453693" y="234544"/>
                  <a:pt x="1478814" y="222573"/>
                  <a:pt x="1507524" y="228558"/>
                </a:cubicBezTo>
                <a:cubicBezTo>
                  <a:pt x="1526664" y="232150"/>
                  <a:pt x="1544608" y="226164"/>
                  <a:pt x="1562551" y="227362"/>
                </a:cubicBezTo>
                <a:cubicBezTo>
                  <a:pt x="1569729" y="227362"/>
                  <a:pt x="1574514" y="224967"/>
                  <a:pt x="1578102" y="220179"/>
                </a:cubicBezTo>
                <a:cubicBezTo>
                  <a:pt x="1584084" y="210603"/>
                  <a:pt x="1584084" y="195041"/>
                  <a:pt x="1602027" y="199830"/>
                </a:cubicBezTo>
                <a:cubicBezTo>
                  <a:pt x="1599635" y="178283"/>
                  <a:pt x="1617578" y="178283"/>
                  <a:pt x="1630737" y="171101"/>
                </a:cubicBezTo>
                <a:cubicBezTo>
                  <a:pt x="1636718" y="167510"/>
                  <a:pt x="1633129" y="160327"/>
                  <a:pt x="1625952" y="159130"/>
                </a:cubicBezTo>
                <a:cubicBezTo>
                  <a:pt x="1621167" y="157933"/>
                  <a:pt x="1616382" y="160327"/>
                  <a:pt x="1611597" y="161524"/>
                </a:cubicBezTo>
                <a:cubicBezTo>
                  <a:pt x="1603223" y="162721"/>
                  <a:pt x="1596046" y="163918"/>
                  <a:pt x="1591261" y="156736"/>
                </a:cubicBezTo>
                <a:cubicBezTo>
                  <a:pt x="1585280" y="148357"/>
                  <a:pt x="1587672" y="142372"/>
                  <a:pt x="1592457" y="135190"/>
                </a:cubicBezTo>
                <a:cubicBezTo>
                  <a:pt x="1597242" y="130401"/>
                  <a:pt x="1602027" y="123219"/>
                  <a:pt x="1596046" y="117234"/>
                </a:cubicBezTo>
                <a:cubicBezTo>
                  <a:pt x="1590065" y="110052"/>
                  <a:pt x="1582887" y="118431"/>
                  <a:pt x="1576906" y="120825"/>
                </a:cubicBezTo>
                <a:cubicBezTo>
                  <a:pt x="1556570" y="129204"/>
                  <a:pt x="1549393" y="143569"/>
                  <a:pt x="1554178" y="165115"/>
                </a:cubicBezTo>
                <a:cubicBezTo>
                  <a:pt x="1558962" y="186662"/>
                  <a:pt x="1545804" y="199830"/>
                  <a:pt x="1527860" y="210603"/>
                </a:cubicBezTo>
                <a:cubicBezTo>
                  <a:pt x="1518290" y="215391"/>
                  <a:pt x="1511113" y="210603"/>
                  <a:pt x="1505132" y="202224"/>
                </a:cubicBezTo>
                <a:cubicBezTo>
                  <a:pt x="1493169" y="185465"/>
                  <a:pt x="1480011" y="172298"/>
                  <a:pt x="1457282" y="175889"/>
                </a:cubicBezTo>
                <a:cubicBezTo>
                  <a:pt x="1451301" y="175889"/>
                  <a:pt x="1450105" y="173495"/>
                  <a:pt x="1448908" y="168707"/>
                </a:cubicBezTo>
                <a:cubicBezTo>
                  <a:pt x="1448908" y="161524"/>
                  <a:pt x="1447712" y="149554"/>
                  <a:pt x="1454890" y="148357"/>
                </a:cubicBezTo>
                <a:cubicBezTo>
                  <a:pt x="1484796" y="141175"/>
                  <a:pt x="1497954" y="112446"/>
                  <a:pt x="1518290" y="94490"/>
                </a:cubicBezTo>
                <a:cubicBezTo>
                  <a:pt x="1568532" y="47806"/>
                  <a:pt x="1622363" y="57382"/>
                  <a:pt x="1679783" y="70549"/>
                </a:cubicBezTo>
                <a:cubicBezTo>
                  <a:pt x="1680979" y="70549"/>
                  <a:pt x="1680979" y="71746"/>
                  <a:pt x="1682175" y="71746"/>
                </a:cubicBezTo>
                <a:cubicBezTo>
                  <a:pt x="1692941" y="80126"/>
                  <a:pt x="1718063" y="74141"/>
                  <a:pt x="1716866" y="89702"/>
                </a:cubicBezTo>
                <a:cubicBezTo>
                  <a:pt x="1715670" y="108855"/>
                  <a:pt x="1694138" y="92096"/>
                  <a:pt x="1683372" y="96884"/>
                </a:cubicBezTo>
                <a:cubicBezTo>
                  <a:pt x="1678587" y="99278"/>
                  <a:pt x="1672605" y="99278"/>
                  <a:pt x="1674998" y="106461"/>
                </a:cubicBezTo>
                <a:cubicBezTo>
                  <a:pt x="1679783" y="120825"/>
                  <a:pt x="1709689" y="130401"/>
                  <a:pt x="1720455" y="120825"/>
                </a:cubicBezTo>
                <a:cubicBezTo>
                  <a:pt x="1738399" y="104067"/>
                  <a:pt x="1761127" y="94490"/>
                  <a:pt x="1783856" y="86111"/>
                </a:cubicBezTo>
                <a:cubicBezTo>
                  <a:pt x="1794622" y="82520"/>
                  <a:pt x="1806584" y="83717"/>
                  <a:pt x="1816154" y="81323"/>
                </a:cubicBezTo>
                <a:cubicBezTo>
                  <a:pt x="1850845" y="72944"/>
                  <a:pt x="1883144" y="72944"/>
                  <a:pt x="1915442" y="87308"/>
                </a:cubicBezTo>
                <a:cubicBezTo>
                  <a:pt x="1921423" y="89702"/>
                  <a:pt x="1929797" y="86111"/>
                  <a:pt x="1933386" y="80126"/>
                </a:cubicBezTo>
                <a:cubicBezTo>
                  <a:pt x="1938171" y="72944"/>
                  <a:pt x="1927405" y="71746"/>
                  <a:pt x="1926208" y="66958"/>
                </a:cubicBezTo>
                <a:cubicBezTo>
                  <a:pt x="1922620" y="58579"/>
                  <a:pt x="1905872" y="49003"/>
                  <a:pt x="1916638" y="40623"/>
                </a:cubicBezTo>
                <a:cubicBezTo>
                  <a:pt x="1929797" y="31047"/>
                  <a:pt x="1944152" y="40623"/>
                  <a:pt x="1952526" y="52594"/>
                </a:cubicBezTo>
                <a:cubicBezTo>
                  <a:pt x="1957311" y="59776"/>
                  <a:pt x="1958507" y="68155"/>
                  <a:pt x="1958507" y="76535"/>
                </a:cubicBezTo>
                <a:cubicBezTo>
                  <a:pt x="1958507" y="84914"/>
                  <a:pt x="1960899" y="92096"/>
                  <a:pt x="1970469" y="92096"/>
                </a:cubicBezTo>
                <a:cubicBezTo>
                  <a:pt x="1978843" y="92096"/>
                  <a:pt x="2003964" y="62170"/>
                  <a:pt x="2000375" y="53791"/>
                </a:cubicBezTo>
                <a:cubicBezTo>
                  <a:pt x="1994394" y="38229"/>
                  <a:pt x="2000375" y="34638"/>
                  <a:pt x="2015926" y="31047"/>
                </a:cubicBezTo>
                <a:cubicBezTo>
                  <a:pt x="2044636" y="26259"/>
                  <a:pt x="2073346" y="23865"/>
                  <a:pt x="2099663" y="7106"/>
                </a:cubicBezTo>
                <a:cubicBezTo>
                  <a:pt x="2108635" y="1121"/>
                  <a:pt x="2119999" y="-375"/>
                  <a:pt x="2132111" y="74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-940486" y="287340"/>
            <a:ext cx="13345297" cy="385419"/>
          </a:xfrm>
          <a:prstGeom prst="rect">
            <a:avLst/>
          </a:prstGeom>
          <a:gradFill>
            <a:gsLst>
              <a:gs pos="36000">
                <a:schemeClr val="bg1"/>
              </a:gs>
              <a:gs pos="82000">
                <a:schemeClr val="bg1">
                  <a:alpha val="0"/>
                </a:schemeClr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805590" y="244261"/>
            <a:ext cx="758131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1"/>
              </a:spcBef>
              <a:spcAft>
                <a:spcPts val="901"/>
              </a:spcAft>
            </a:pPr>
            <a:endParaRPr lang="en-US" sz="1500" b="1" kern="0" dirty="0">
              <a:ln w="3175">
                <a:noFill/>
              </a:ln>
              <a:solidFill>
                <a:srgbClr val="03325C"/>
              </a:solidFill>
              <a:latin typeface="Arial Narrow" panose="020B0606020202030204" pitchFamily="34" charset="0"/>
              <a:ea typeface="Times New Roman" panose="02020603050405020304" pitchFamily="18" charset="0"/>
              <a:cs typeface="Leelawadee" panose="020B05020402040202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24663"/>
            <a:ext cx="12192000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 smtClean="0">
                <a:solidFill>
                  <a:srgbClr val="FF0000"/>
                </a:solidFill>
                <a:latin typeface="Arial Narrow"/>
                <a:cs typeface="Arial Narrow"/>
              </a:rPr>
              <a:t>UNCLASSIFIED // FOR OFFICIAL USE ONLY </a:t>
            </a:r>
            <a:endParaRPr lang="en-US" sz="75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5061" y="8932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8" name="CBP Logo_horiz_wht.350x125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9761664" y="166556"/>
            <a:ext cx="2048296" cy="621512"/>
          </a:xfrm>
          <a:prstGeom prst="rect">
            <a:avLst/>
          </a:prstGeom>
          <a:ln w="12700">
            <a:miter lim="400000"/>
          </a:ln>
          <a:effectLst>
            <a:outerShdw blurRad="44450" dist="38100" dir="2700000" algn="t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65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SzPct val="80000"/>
        <a:buFont typeface="Arial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Arial Narrow"/>
          <a:ea typeface="+mn-ea"/>
          <a:cs typeface="Arial Narrow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 Narrow"/>
          <a:ea typeface="+mn-ea"/>
          <a:cs typeface="Arial Narrow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Arial Narrow"/>
          <a:ea typeface="+mn-ea"/>
          <a:cs typeface="Arial Narrow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>
              <a:lumMod val="75000"/>
              <a:lumOff val="25000"/>
            </a:schemeClr>
          </a:solidFill>
          <a:latin typeface="Arial Narrow"/>
          <a:ea typeface="+mn-ea"/>
          <a:cs typeface="Arial Narrow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>
              <a:lumMod val="75000"/>
              <a:lumOff val="25000"/>
            </a:schemeClr>
          </a:solidFill>
          <a:latin typeface="Arial Narrow"/>
          <a:ea typeface="+mn-ea"/>
          <a:cs typeface="Arial Narrow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319" y="881053"/>
            <a:ext cx="8229600" cy="210921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DEVASTATING impact</a:t>
            </a:r>
            <a:b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FENTANYL AND CARFENTANIL</a:t>
            </a:r>
            <a:b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U.S. Attorney’s Office - SOUTHERN District of California</a:t>
            </a:r>
            <a:br>
              <a:rPr lang="en-US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6,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7151" y="4294188"/>
            <a:ext cx="6552133" cy="1752600"/>
          </a:xfrm>
        </p:spPr>
        <p:txBody>
          <a:bodyPr>
            <a:normAutofit/>
          </a:bodyPr>
          <a:lstStyle/>
          <a:p>
            <a:endParaRPr lang="en-US" sz="2000" dirty="0">
              <a:effectLst>
                <a:outerShdw blurRad="76200" dist="63500" dir="2700000" algn="tl" rotWithShape="0">
                  <a:prstClr val="black">
                    <a:alpha val="88000"/>
                  </a:prstClr>
                </a:outerShdw>
              </a:effectLst>
            </a:endParaRPr>
          </a:p>
          <a:p>
            <a:r>
              <a:rPr lang="en-US" sz="2000" dirty="0">
                <a:effectLst>
                  <a:outerShdw blurRad="76200" dist="63500" dir="2700000" algn="tl" rotWithShape="0">
                    <a:prstClr val="black">
                      <a:alpha val="88000"/>
                    </a:prstClr>
                  </a:outerShdw>
                </a:effectLst>
              </a:rPr>
              <a:t>Acting U.S. Attorney Alana Robinson</a:t>
            </a:r>
          </a:p>
          <a:p>
            <a:r>
              <a:rPr lang="en-US" sz="1600" dirty="0">
                <a:effectLst>
                  <a:outerShdw blurRad="76200" dist="63500" dir="2700000" algn="tl" rotWithShape="0">
                    <a:prstClr val="black">
                      <a:alpha val="88000"/>
                    </a:prstClr>
                  </a:outerShdw>
                </a:effectLst>
              </a:rPr>
              <a:t>Southern District of California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048" y="4107483"/>
            <a:ext cx="1602718" cy="16027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76200" dir="2700000" algn="tl" rotWithShape="0">
              <a:prstClr val="black">
                <a:alpha val="56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0849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560" y="110360"/>
            <a:ext cx="8229600" cy="1828800"/>
          </a:xfrm>
        </p:spPr>
        <p:txBody>
          <a:bodyPr/>
          <a:lstStyle/>
          <a:p>
            <a:r>
              <a:rPr lang="en-US" dirty="0" smtClean="0"/>
              <a:t>San Diego County Crisis Hotline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1378" y="3352801"/>
            <a:ext cx="7501962" cy="319514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3200" dirty="0">
                <a:effectLst>
                  <a:outerShdw blurRad="889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who need help with mental health including alcohol or drug abuse, suicide prevention, medication needs, and more can call the San Diego County Crisis line at </a:t>
            </a:r>
            <a:r>
              <a:rPr lang="en-US" sz="3200" dirty="0">
                <a:solidFill>
                  <a:srgbClr val="FFFF00"/>
                </a:solidFill>
                <a:effectLst>
                  <a:outerShdw blurRad="889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888-724-7240</a:t>
            </a:r>
            <a:r>
              <a:rPr lang="en-US" sz="3200" dirty="0">
                <a:effectLst>
                  <a:outerShdw blurRad="889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It’s open seven days a week, 24 hours a day.</a:t>
            </a:r>
          </a:p>
          <a:p>
            <a:pPr algn="just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9669" y="2054802"/>
            <a:ext cx="546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66"/>
                </a:solidFill>
                <a:effectLst>
                  <a:outerShdw blurRad="88900" dist="88900" dir="2700000" algn="tl" rotWithShape="0">
                    <a:prstClr val="black">
                      <a:alpha val="75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888-724-7240</a:t>
            </a:r>
            <a:endParaRPr lang="en-US" sz="5400" b="1" dirty="0">
              <a:solidFill>
                <a:srgbClr val="FFFF66"/>
              </a:solidFill>
              <a:effectLst>
                <a:outerShdw blurRad="88900" dist="889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88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4580" name="Picture 12" descr="american-flag"/>
          <p:cNvPicPr>
            <a:picLocks noChangeAspect="1" noChangeArrowheads="1"/>
          </p:cNvPicPr>
          <p:nvPr/>
        </p:nvPicPr>
        <p:blipFill>
          <a:blip r:embed="rId3" cstate="print">
            <a:lum bright="-20000" contrast="24000"/>
          </a:blip>
          <a:srcRect/>
          <a:stretch>
            <a:fillRect/>
          </a:stretch>
        </p:blipFill>
        <p:spPr bwMode="auto">
          <a:xfrm>
            <a:off x="1717723" y="176349"/>
            <a:ext cx="8717259" cy="4416291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726022" y="4857939"/>
            <a:ext cx="88010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/>
              <a:t>Fentanyl Working Group Southern District of California</a:t>
            </a:r>
            <a:endParaRPr lang="en-US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451476" y="1320800"/>
            <a:ext cx="1497013" cy="450850"/>
          </a:xfrm>
          <a:prstGeom prst="rect">
            <a:avLst/>
          </a:prstGeom>
          <a:solidFill>
            <a:srgbClr val="0000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4584" name="Picture 13" descr="New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1259" y="2706742"/>
            <a:ext cx="1236320" cy="178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4" descr="G:\Fentynal Investigation\DO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8" y="767529"/>
            <a:ext cx="3432996" cy="34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Fentynal Investigation\Border Patr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76226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Fentynal Investigation\DEA Bad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22" y="2498168"/>
            <a:ext cx="1997632" cy="19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Fentynal Investigation\CBP-OF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32" y="290641"/>
            <a:ext cx="1682975" cy="18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5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24964" r="11831" b="19950"/>
          <a:stretch/>
        </p:blipFill>
        <p:spPr>
          <a:xfrm>
            <a:off x="2456157" y="1452251"/>
            <a:ext cx="3346880" cy="3181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29787" r="17992" b="19173"/>
          <a:stretch/>
        </p:blipFill>
        <p:spPr>
          <a:xfrm>
            <a:off x="6362330" y="1455939"/>
            <a:ext cx="3249228" cy="3160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36053" y="4776187"/>
            <a:ext cx="326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Fatal dose of fentanyl </a:t>
            </a:r>
          </a:p>
          <a:p>
            <a:pPr algn="ctr"/>
            <a:r>
              <a:rPr lang="en-US" dirty="0"/>
              <a:t>(2 mg or 2000 mcg)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3276" y="4776186"/>
            <a:ext cx="29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Fatal dose of carfentanil </a:t>
            </a:r>
          </a:p>
          <a:p>
            <a:pPr algn="ctr"/>
            <a:r>
              <a:rPr lang="en-US" dirty="0"/>
              <a:t>(0.02 mg or 20 mcg)</a:t>
            </a:r>
          </a:p>
        </p:txBody>
      </p:sp>
    </p:spTree>
    <p:extLst>
      <p:ext uri="{BB962C8B-B14F-4D97-AF65-F5344CB8AC3E}">
        <p14:creationId xmlns:p14="http://schemas.microsoft.com/office/powerpoint/2010/main" val="344010742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7650" y="304800"/>
            <a:ext cx="9144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RELATIVE STRENGTH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20081"/>
          <a:stretch/>
        </p:blipFill>
        <p:spPr>
          <a:xfrm>
            <a:off x="1969994" y="914401"/>
            <a:ext cx="8305800" cy="594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1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83" y="5593557"/>
            <a:ext cx="8665369" cy="407194"/>
          </a:xfrm>
        </p:spPr>
        <p:txBody>
          <a:bodyPr>
            <a:normAutofit fontScale="90000"/>
          </a:bodyPr>
          <a:lstStyle/>
          <a:p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by Ray Gary, Forensic Toxicologist, SD County Department of the Medical Examiner (2017 through September*)</a:t>
            </a:r>
            <a:b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*Note:  11 more fentanyl-related cases currently pending confirmation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201820"/>
              </p:ext>
            </p:extLst>
          </p:nvPr>
        </p:nvGraphicFramePr>
        <p:xfrm>
          <a:off x="1638301" y="347760"/>
          <a:ext cx="8822531" cy="464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82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1" y="149053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32" name="TextBox 231"/>
          <p:cNvSpPr txBox="1"/>
          <p:nvPr/>
        </p:nvSpPr>
        <p:spPr>
          <a:xfrm>
            <a:off x="2031064" y="605990"/>
            <a:ext cx="8636937" cy="1312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5400" dirty="0">
                <a:latin typeface="Arial Narrow" panose="020B0606020202030204" pitchFamily="34" charset="0"/>
                <a:cs typeface="Arial" panose="020B0604020202020204" pitchFamily="34" charset="0"/>
              </a:rPr>
              <a:t>  FY2017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54 Fentanyl Seizures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480.45 Kilograms</a:t>
            </a:r>
          </a:p>
        </p:txBody>
      </p:sp>
      <p:sp>
        <p:nvSpPr>
          <p:cNvPr id="34" name="Shape 131"/>
          <p:cNvSpPr/>
          <p:nvPr/>
        </p:nvSpPr>
        <p:spPr>
          <a:xfrm>
            <a:off x="1914975" y="1536278"/>
            <a:ext cx="8853844" cy="20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/>
          <a:lstStyle>
            <a:lvl1pPr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endParaRPr lang="en-US" sz="105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63"/>
          <p:cNvSpPr txBox="1">
            <a:spLocks noGrp="1" noChangeArrowheads="1"/>
          </p:cNvSpPr>
          <p:nvPr/>
        </p:nvSpPr>
        <p:spPr bwMode="auto">
          <a:xfrm>
            <a:off x="4795839" y="5730739"/>
            <a:ext cx="2600325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108" y="2028010"/>
            <a:ext cx="83622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5400" dirty="0">
                <a:latin typeface="Arial Narrow" panose="020B0606020202030204" pitchFamily="34" charset="0"/>
              </a:rPr>
              <a:t> FY2016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19 Fentanyl Seizures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223 Kilograms</a:t>
            </a:r>
            <a:endParaRPr lang="en-US" sz="2100" dirty="0">
              <a:solidFill>
                <a:srgbClr val="595959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789152"/>
            <a:ext cx="3081224" cy="168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8046898" y="4538994"/>
            <a:ext cx="2531479" cy="1594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7901272" y="2057308"/>
            <a:ext cx="2515026" cy="155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295797" y="492192"/>
            <a:ext cx="2504656" cy="1996683"/>
            <a:chOff x="5027114" y="1321713"/>
            <a:chExt cx="3735886" cy="2869288"/>
          </a:xfrm>
        </p:grpSpPr>
        <p:pic>
          <p:nvPicPr>
            <p:cNvPr id="28" name="Picture 2" descr="IMG_78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114" y="1321713"/>
              <a:ext cx="1907087" cy="16629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IMG_785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00" y="2971801"/>
              <a:ext cx="1892300" cy="1219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IMG_78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330114"/>
              <a:ext cx="1828800" cy="16416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IMG_80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971802"/>
              <a:ext cx="1828800" cy="12191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357719" y="4574998"/>
            <a:ext cx="524435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solidFill>
                  <a:prstClr val="white"/>
                </a:solidFill>
                <a:latin typeface="Arial Narrow" panose="020B0606020202030204" pitchFamily="34" charset="0"/>
              </a:rPr>
              <a:t>FY2015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 6 Fentanyl Seizures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</a:rPr>
              <a:t> 30 Kilograms</a:t>
            </a:r>
          </a:p>
          <a:p>
            <a:pPr lvl="0"/>
            <a:endParaRPr lang="en-US" sz="2100" dirty="0">
              <a:solidFill>
                <a:srgbClr val="5959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180" y="457200"/>
            <a:ext cx="8671378" cy="60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81048" y="5538953"/>
            <a:ext cx="6873766" cy="8198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399" y="4025462"/>
            <a:ext cx="2028497" cy="6831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$32,000</a:t>
            </a:r>
          </a:p>
        </p:txBody>
      </p:sp>
    </p:spTree>
    <p:extLst>
      <p:ext uri="{BB962C8B-B14F-4D97-AF65-F5344CB8AC3E}">
        <p14:creationId xmlns:p14="http://schemas.microsoft.com/office/powerpoint/2010/main" val="32675110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Dark Web Fentanyl Shipment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649703"/>
            <a:ext cx="3163273" cy="4217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C:\Users\vwtqn0\Desktop\forien international DE NL mail\fentanyl\inside greeting 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06" y="1860177"/>
            <a:ext cx="5689600" cy="4267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074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Counterfeit Tablets with 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907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Pharmaceuticals – Clandestine</a:t>
            </a:r>
          </a:p>
          <a:p>
            <a:pPr lvl="1"/>
            <a:r>
              <a:rPr lang="en-US" dirty="0" smtClean="0"/>
              <a:t>Counterfeits</a:t>
            </a:r>
          </a:p>
          <a:p>
            <a:pPr lvl="2"/>
            <a:r>
              <a:rPr lang="en-US" dirty="0" smtClean="0"/>
              <a:t>Xanax</a:t>
            </a:r>
          </a:p>
          <a:p>
            <a:pPr lvl="2"/>
            <a:r>
              <a:rPr lang="en-US" dirty="0" smtClean="0"/>
              <a:t>Roxicodone</a:t>
            </a:r>
          </a:p>
          <a:p>
            <a:pPr lvl="2"/>
            <a:r>
              <a:rPr lang="en-US" dirty="0" smtClean="0"/>
              <a:t>Hydrocodone</a:t>
            </a:r>
          </a:p>
          <a:p>
            <a:pPr lvl="1"/>
            <a:r>
              <a:rPr lang="en-US" dirty="0" smtClean="0"/>
              <a:t>Tableting Machines</a:t>
            </a:r>
          </a:p>
          <a:p>
            <a:pPr lvl="2"/>
            <a:r>
              <a:rPr lang="en-US" dirty="0" smtClean="0"/>
              <a:t>Ordered from China</a:t>
            </a:r>
          </a:p>
          <a:p>
            <a:pPr lvl="2"/>
            <a:r>
              <a:rPr lang="en-US" dirty="0" smtClean="0"/>
              <a:t>Punch/Dies</a:t>
            </a:r>
          </a:p>
          <a:p>
            <a:pPr lvl="3"/>
            <a:r>
              <a:rPr lang="en-US" dirty="0" smtClean="0"/>
              <a:t>Trademarked Punch Dies are Contraband</a:t>
            </a:r>
          </a:p>
          <a:p>
            <a:pPr lvl="3"/>
            <a:r>
              <a:rPr lang="en-US" dirty="0" smtClean="0"/>
              <a:t>Users may not know what they are ingesting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52" y="2247315"/>
            <a:ext cx="1567802" cy="1427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 descr="Norco 10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1969" y="2247314"/>
            <a:ext cx="2159000" cy="1427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62" y="3768192"/>
            <a:ext cx="2111699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768192"/>
            <a:ext cx="1473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 with 20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436" y="1600201"/>
            <a:ext cx="5384800" cy="4525963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Overdose on April 2017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34 year old Male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Imperial Beach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2733" y="3364436"/>
            <a:ext cx="2469094" cy="1878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88" y="3364436"/>
            <a:ext cx="1902166" cy="1170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07170" y="4869128"/>
            <a:ext cx="218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Oxy </a:t>
            </a:r>
            <a:r>
              <a:rPr lang="en-US" dirty="0" err="1"/>
              <a:t>Contin</a:t>
            </a:r>
            <a:r>
              <a:rPr lang="en-US" dirty="0"/>
              <a:t> 40 </a:t>
            </a:r>
          </a:p>
          <a:p>
            <a:pPr algn="ctr"/>
            <a:r>
              <a:rPr lang="en-US" dirty="0"/>
              <a:t>should look </a:t>
            </a:r>
          </a:p>
          <a:p>
            <a:pPr algn="ctr"/>
            <a:r>
              <a:rPr lang="en-US" dirty="0"/>
              <a:t>like this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975715" y="1417638"/>
            <a:ext cx="2999959" cy="431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Fentanyl</a:t>
            </a:r>
          </a:p>
          <a:p>
            <a:r>
              <a:rPr lang="en-US" sz="1400" dirty="0" err="1"/>
              <a:t>Fluoroisobutyrylfentanyl</a:t>
            </a:r>
            <a:endParaRPr lang="en-US" sz="1400" dirty="0"/>
          </a:p>
          <a:p>
            <a:r>
              <a:rPr lang="en-US" sz="1400" dirty="0" err="1"/>
              <a:t>Butyrylfentanyl</a:t>
            </a:r>
            <a:endParaRPr lang="en-US" sz="1400" dirty="0"/>
          </a:p>
          <a:p>
            <a:r>
              <a:rPr lang="en-US" sz="1400" dirty="0"/>
              <a:t>Methamphetamine</a:t>
            </a:r>
          </a:p>
          <a:p>
            <a:r>
              <a:rPr lang="en-US" sz="1400" dirty="0" err="1"/>
              <a:t>Chloroethcathinone</a:t>
            </a:r>
            <a:endParaRPr lang="en-US" sz="1400" dirty="0"/>
          </a:p>
          <a:p>
            <a:r>
              <a:rPr lang="en-US" sz="1400" dirty="0"/>
              <a:t>Alpha-PPP</a:t>
            </a:r>
          </a:p>
          <a:p>
            <a:r>
              <a:rPr lang="en-US" sz="1400" dirty="0" err="1"/>
              <a:t>Deschloroketamine</a:t>
            </a:r>
            <a:endParaRPr lang="en-US" sz="1400" dirty="0"/>
          </a:p>
          <a:p>
            <a:r>
              <a:rPr lang="en-US" sz="1400" dirty="0"/>
              <a:t>Cocaine</a:t>
            </a:r>
          </a:p>
          <a:p>
            <a:r>
              <a:rPr lang="en-US" sz="1400" dirty="0"/>
              <a:t>Levamisole</a:t>
            </a:r>
          </a:p>
          <a:p>
            <a:r>
              <a:rPr lang="en-US" sz="1400" dirty="0"/>
              <a:t>Caffeine</a:t>
            </a:r>
          </a:p>
          <a:p>
            <a:r>
              <a:rPr lang="en-US" sz="1400" dirty="0"/>
              <a:t>Lidocaine</a:t>
            </a:r>
          </a:p>
          <a:p>
            <a:r>
              <a:rPr lang="en-US" sz="1400" dirty="0"/>
              <a:t>Carbamazepine</a:t>
            </a:r>
          </a:p>
          <a:p>
            <a:r>
              <a:rPr lang="en-US" sz="1400" dirty="0"/>
              <a:t>TH-PVP</a:t>
            </a:r>
          </a:p>
          <a:p>
            <a:r>
              <a:rPr lang="en-US" sz="1400" dirty="0"/>
              <a:t>U-47700</a:t>
            </a:r>
          </a:p>
          <a:p>
            <a:r>
              <a:rPr lang="en-US" sz="1400" dirty="0"/>
              <a:t>4-ANPP</a:t>
            </a:r>
          </a:p>
          <a:p>
            <a:r>
              <a:rPr lang="en-US" sz="1400" dirty="0" err="1"/>
              <a:t>Diclazepam</a:t>
            </a:r>
            <a:endParaRPr lang="en-US" sz="1400" dirty="0"/>
          </a:p>
          <a:p>
            <a:r>
              <a:rPr lang="en-US" sz="1400" dirty="0" err="1"/>
              <a:t>Flubromazepam</a:t>
            </a:r>
            <a:endParaRPr lang="en-US" sz="1400" dirty="0"/>
          </a:p>
          <a:p>
            <a:r>
              <a:rPr lang="en-US" sz="1400" dirty="0" err="1"/>
              <a:t>Etizolam</a:t>
            </a:r>
            <a:endParaRPr lang="en-US" sz="1400" dirty="0"/>
          </a:p>
          <a:p>
            <a:r>
              <a:rPr lang="en-US" sz="1400" dirty="0" err="1"/>
              <a:t>Deschloroetizolam</a:t>
            </a:r>
            <a:endParaRPr lang="en-US" sz="1400" dirty="0"/>
          </a:p>
          <a:p>
            <a:r>
              <a:rPr lang="en-US" sz="1400" dirty="0" err="1"/>
              <a:t>Dibutylone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9117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ealey Master 2016">
  <a:themeElements>
    <a:clrScheme name="Healey Master Colors">
      <a:dk1>
        <a:srgbClr val="33333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90606"/>
      </a:accent2>
      <a:accent3>
        <a:srgbClr val="9BBB59"/>
      </a:accent3>
      <a:accent4>
        <a:srgbClr val="408000"/>
      </a:accent4>
      <a:accent5>
        <a:srgbClr val="0080FF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30996</TotalTime>
  <Words>308</Words>
  <Application>Microsoft Office PowerPoint</Application>
  <PresentationFormat>Widescreen</PresentationFormat>
  <Paragraphs>77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Arial Narrow</vt:lpstr>
      <vt:lpstr>Book Antiqua</vt:lpstr>
      <vt:lpstr>Calibri</vt:lpstr>
      <vt:lpstr>Cambria</vt:lpstr>
      <vt:lpstr>Franklin Gothic Demi Cond</vt:lpstr>
      <vt:lpstr>Leelawadee</vt:lpstr>
      <vt:lpstr>Lucida Sans</vt:lpstr>
      <vt:lpstr>Tahoma</vt:lpstr>
      <vt:lpstr>Times New Roman</vt:lpstr>
      <vt:lpstr>Wingdings</vt:lpstr>
      <vt:lpstr>Wingdings 2</vt:lpstr>
      <vt:lpstr>Wingdings 3</vt:lpstr>
      <vt:lpstr>1_Apex</vt:lpstr>
      <vt:lpstr>5_Apex</vt:lpstr>
      <vt:lpstr>Healey Master 2016</vt:lpstr>
      <vt:lpstr>The DEVASTATING impact OF FENTANYL AND CARFENTANIL U.S. Attorney’s Office - SOUTHERN District of California October 6, 2017</vt:lpstr>
      <vt:lpstr>PowerPoint Presentation</vt:lpstr>
      <vt:lpstr>RELATIVE STRENGTH</vt:lpstr>
      <vt:lpstr>Data by Ray Gary, Forensic Toxicologist, SD County Department of the Medical Examiner (2017 through September*) *Note:  11 more fentanyl-related cases currently pending confirmation.</vt:lpstr>
      <vt:lpstr>PowerPoint Presentation</vt:lpstr>
      <vt:lpstr>PowerPoint Presentation</vt:lpstr>
      <vt:lpstr>Dark Web Fentanyl Shipment</vt:lpstr>
      <vt:lpstr>Counterfeit Tablets with Fentanyl</vt:lpstr>
      <vt:lpstr>Pill with 20 Ingredients</vt:lpstr>
      <vt:lpstr>San Diego County Crisis Hotline</vt:lpstr>
      <vt:lpstr>PowerPoint Presentation</vt:lpstr>
    </vt:vector>
  </TitlesOfParts>
  <Company>Department of Homeland Security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rlburges</dc:creator>
  <cp:lastModifiedBy>Christensen, Ray (USACAS)</cp:lastModifiedBy>
  <cp:revision>575</cp:revision>
  <cp:lastPrinted>2016-08-26T23:28:01Z</cp:lastPrinted>
  <dcterms:created xsi:type="dcterms:W3CDTF">2011-05-18T15:18:09Z</dcterms:created>
  <dcterms:modified xsi:type="dcterms:W3CDTF">2017-10-06T17:58:30Z</dcterms:modified>
</cp:coreProperties>
</file>