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2" r:id="rId2"/>
    <p:sldId id="262" r:id="rId3"/>
    <p:sldId id="263" r:id="rId4"/>
    <p:sldId id="270" r:id="rId5"/>
  </p:sldIdLst>
  <p:sldSz cx="9144000" cy="5715000" type="screen16x10"/>
  <p:notesSz cx="7315200" cy="9601200"/>
  <p:embeddedFontLst>
    <p:embeddedFont>
      <p:font typeface="Eras Demi ITC" panose="020B0805030504020804" pitchFamily="34" charset="0"/>
      <p:regular r:id="rId6"/>
    </p:embeddedFont>
    <p:embeddedFont>
      <p:font typeface="Calibri" panose="020F0502020204030204" pitchFamily="34" charset="0"/>
      <p:regular r:id="rId7"/>
      <p:bold r:id="rId8"/>
      <p:italic r:id="rId9"/>
      <p:boldItalic r:id="rId10"/>
    </p:embeddedFont>
    <p:embeddedFont>
      <p:font typeface="Franklin Gothic Medium" panose="020B0603020102020204" pitchFamily="34" charset="0"/>
      <p:regular r:id="rId11"/>
      <p:italic r:id="rId12"/>
    </p:embeddedFont>
    <p:embeddedFont>
      <p:font typeface="Franklin Gothic Demi Cond" panose="020B0706030402020204" pitchFamily="3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9E4E"/>
    <a:srgbClr val="CCF4B6"/>
    <a:srgbClr val="FFFF66"/>
    <a:srgbClr val="045C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603" autoAdjust="0"/>
  </p:normalViewPr>
  <p:slideViewPr>
    <p:cSldViewPr>
      <p:cViewPr varScale="1">
        <p:scale>
          <a:sx n="95" d="100"/>
          <a:sy n="95" d="100"/>
        </p:scale>
        <p:origin x="-942" y="-10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76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8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86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86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4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74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03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9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3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279263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6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2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1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195920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78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8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8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C9B83-25A2-4623-8884-4ED001B8FA9B}" type="datetimeFigureOut">
              <a:rPr lang="en-US" smtClean="0"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8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8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FCB89-0067-4683-9318-FB6C2CBE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61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69725">
            <a:off x="1560403" y="-111254"/>
            <a:ext cx="4069745" cy="5721454"/>
          </a:xfrm>
          <a:prstGeom prst="rect">
            <a:avLst/>
          </a:prstGeom>
          <a:noFill/>
          <a:effectLst>
            <a:outerShdw blurRad="152400" dist="1778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2783904" y="2686127"/>
            <a:ext cx="770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Fresno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70263" y="5216333"/>
            <a:ext cx="11320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San  Diego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02132" y="4165446"/>
            <a:ext cx="12463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Beverly Hills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21209" y="3992167"/>
            <a:ext cx="1123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Studio City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81921" y="3936846"/>
            <a:ext cx="6971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Rialto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34499" y="4558114"/>
            <a:ext cx="1095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Santa Ana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21981" y="3520649"/>
            <a:ext cx="11803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Bakersfield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41615" y="5173978"/>
            <a:ext cx="9147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Calexico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24455" y="4284092"/>
            <a:ext cx="8418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East LA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83904" y="3784446"/>
            <a:ext cx="1047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Lancaster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69820" y="4522746"/>
            <a:ext cx="1033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Victorville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08316" y="3061690"/>
            <a:ext cx="758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effectLst>
                  <a:outerShdw blurRad="101600" dist="76200" dir="2700000" algn="tl" rotWithShape="0">
                    <a:prstClr val="black"/>
                  </a:outerShdw>
                </a:effectLst>
                <a:latin typeface="Franklin Gothic Medium" panose="020B0603020102020204" pitchFamily="34" charset="0"/>
              </a:rPr>
              <a:t>Visalia</a:t>
            </a:r>
            <a:endParaRPr lang="en-US" sz="1600" b="1" dirty="0">
              <a:effectLst>
                <a:outerShdw blurRad="101600" dist="76200" dir="2700000" algn="tl" rotWithShape="0">
                  <a:prstClr val="black"/>
                </a:outerShdw>
              </a:effectLst>
              <a:latin typeface="Franklin Gothic Medium" panose="020B06030201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61875" y="492758"/>
            <a:ext cx="5777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 smtClean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rPr>
              <a:t>California Imaging Network Medical Group</a:t>
            </a:r>
            <a:endParaRPr lang="en-US" sz="3600" i="1" dirty="0">
              <a:solidFill>
                <a:srgbClr val="FFFF66"/>
              </a:solidFill>
              <a:effectLst>
                <a:outerShdw blurRad="88900" dist="101600" dir="2700000" algn="tl" rotWithShape="0">
                  <a:prstClr val="black">
                    <a:alpha val="85000"/>
                  </a:prstClr>
                </a:outerShdw>
              </a:effectLst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552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2133600" y="3489835"/>
            <a:ext cx="1937084" cy="598232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Desert Blue Moon</a:t>
            </a:r>
          </a:p>
          <a:p>
            <a:pPr algn="ctr"/>
            <a: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(Ruben Martinez)</a:t>
            </a:r>
            <a:endParaRPr lang="en-US" sz="1400" b="1" dirty="0">
              <a:solidFill>
                <a:schemeClr val="bg1">
                  <a:lumMod val="95000"/>
                  <a:lumOff val="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64915" y="4316667"/>
            <a:ext cx="1702398" cy="598233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Line of Sight</a:t>
            </a:r>
          </a:p>
          <a:p>
            <a:pPr algn="ctr"/>
            <a:r>
              <a:rPr lang="en-US" sz="14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(Alex Martinez)</a:t>
            </a:r>
            <a:endParaRPr lang="en-US" sz="1400" b="1" dirty="0">
              <a:solidFill>
                <a:schemeClr val="bg1">
                  <a:lumMod val="95000"/>
                  <a:lumOff val="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" y="1551572"/>
            <a:ext cx="1231232" cy="995948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Workers’ Comp Patients</a:t>
            </a:r>
            <a:endParaRPr lang="en-US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752627" y="1678572"/>
            <a:ext cx="1575043" cy="741948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Chiropractor</a:t>
            </a:r>
            <a:endParaRPr lang="en-US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724400" y="1534461"/>
            <a:ext cx="2453670" cy="1087022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California Imaging</a:t>
            </a:r>
            <a:endParaRPr lang="en-US" sz="1600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en-US" sz="1600" b="1" dirty="0" err="1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Grusd</a:t>
            </a:r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: </a:t>
            </a:r>
            <a: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President</a:t>
            </a:r>
          </a:p>
          <a:p>
            <a:pPr algn="ctr"/>
            <a: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Paredes: Administrator</a:t>
            </a:r>
            <a:endParaRPr lang="en-US" sz="1600" b="1" dirty="0">
              <a:solidFill>
                <a:schemeClr val="bg1">
                  <a:lumMod val="95000"/>
                  <a:lumOff val="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5400000">
            <a:off x="1340938" y="1860294"/>
            <a:ext cx="650868" cy="381000"/>
          </a:xfrm>
          <a:prstGeom prst="triangl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  <a:effectLst>
            <a:outerShdw blurRad="101600" dist="127000" dir="2700000" algn="tl" rotWithShape="0">
              <a:prstClr val="black">
                <a:alpha val="7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7587356" y="1955800"/>
            <a:ext cx="1327483" cy="825500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Insurance Providers</a:t>
            </a:r>
            <a:endParaRPr lang="en-US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11670" y="96416"/>
            <a:ext cx="2975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rPr>
              <a:t>Indictment #1</a:t>
            </a:r>
            <a:endParaRPr lang="en-US" sz="3600" i="1" dirty="0">
              <a:solidFill>
                <a:srgbClr val="FFFF66"/>
              </a:solidFill>
              <a:effectLst>
                <a:outerShdw blurRad="88900" dist="101600" dir="2700000" algn="tl" rotWithShape="0">
                  <a:prstClr val="black">
                    <a:alpha val="85000"/>
                  </a:prstClr>
                </a:outerShdw>
              </a:effectLst>
              <a:latin typeface="Franklin Gothic Medium" panose="020B06030201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327650" y="1621851"/>
            <a:ext cx="1464933" cy="758562"/>
            <a:chOff x="3327643" y="1621851"/>
            <a:chExt cx="1464933" cy="758562"/>
          </a:xfrm>
        </p:grpSpPr>
        <p:sp>
          <p:nvSpPr>
            <p:cNvPr id="9" name="Right Arrow 8"/>
            <p:cNvSpPr/>
            <p:nvPr/>
          </p:nvSpPr>
          <p:spPr>
            <a:xfrm>
              <a:off x="3327643" y="1735386"/>
              <a:ext cx="1464933" cy="645027"/>
            </a:xfrm>
            <a:prstGeom prst="rightArrow">
              <a:avLst>
                <a:gd name="adj1" fmla="val 28238"/>
                <a:gd name="adj2" fmla="val 50000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26476" y="1621851"/>
              <a:ext cx="9893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88900" dist="101600" dir="2700000" algn="tl" rotWithShape="0">
                      <a:prstClr val="black">
                        <a:alpha val="85000"/>
                      </a:prstClr>
                    </a:outerShdw>
                  </a:effectLst>
                  <a:latin typeface="Franklin Gothic Medium" panose="020B0603020102020204" pitchFamily="34" charset="0"/>
                </a:rPr>
                <a:t>patients</a:t>
              </a:r>
              <a:endParaRPr lang="en-US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260970" y="1562229"/>
            <a:ext cx="892430" cy="858293"/>
            <a:chOff x="7260970" y="1562227"/>
            <a:chExt cx="892430" cy="858293"/>
          </a:xfrm>
        </p:grpSpPr>
        <p:sp>
          <p:nvSpPr>
            <p:cNvPr id="23" name="Isosceles Triangle 22"/>
            <p:cNvSpPr/>
            <p:nvPr/>
          </p:nvSpPr>
          <p:spPr>
            <a:xfrm rot="5400000">
              <a:off x="7126036" y="1904586"/>
              <a:ext cx="650868" cy="38100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319517" y="1562227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88900" dist="101600" dir="2700000" algn="tl" rotWithShape="0">
                      <a:prstClr val="black">
                        <a:alpha val="85000"/>
                      </a:prstClr>
                    </a:outerShdw>
                  </a:effectLst>
                  <a:latin typeface="Franklin Gothic Medium" panose="020B0603020102020204" pitchFamily="34" charset="0"/>
                </a:rPr>
                <a:t>claims</a:t>
              </a:r>
              <a:endParaRPr lang="en-US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endParaRPr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4758251" y="3662779"/>
            <a:ext cx="2453670" cy="1244917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Willows Consulting</a:t>
            </a:r>
          </a:p>
          <a:p>
            <a:pPr algn="ctr"/>
            <a:r>
              <a:rPr lang="en-US" sz="1600" b="1" dirty="0" err="1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Grusd</a:t>
            </a:r>
            <a:r>
              <a:rPr lang="en-US" sz="16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: President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5619437" y="2725196"/>
            <a:ext cx="681197" cy="894304"/>
            <a:chOff x="5619437" y="2725196"/>
            <a:chExt cx="681197" cy="894304"/>
          </a:xfrm>
        </p:grpSpPr>
        <p:sp>
          <p:nvSpPr>
            <p:cNvPr id="36" name="Isosceles Triangle 35"/>
            <p:cNvSpPr/>
            <p:nvPr/>
          </p:nvSpPr>
          <p:spPr>
            <a:xfrm rot="10800000">
              <a:off x="5649766" y="3238500"/>
              <a:ext cx="650868" cy="381000"/>
            </a:xfrm>
            <a:prstGeom prst="triangle">
              <a:avLst/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Isosceles Triangle 32"/>
            <p:cNvSpPr/>
            <p:nvPr/>
          </p:nvSpPr>
          <p:spPr>
            <a:xfrm rot="10800000">
              <a:off x="5649766" y="2781300"/>
              <a:ext cx="650868" cy="381000"/>
            </a:xfrm>
            <a:prstGeom prst="triangle">
              <a:avLst/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619437" y="2725196"/>
              <a:ext cx="6172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071244" y="4152900"/>
            <a:ext cx="576956" cy="830997"/>
            <a:chOff x="4071244" y="4152900"/>
            <a:chExt cx="576956" cy="830997"/>
          </a:xfrm>
        </p:grpSpPr>
        <p:sp>
          <p:nvSpPr>
            <p:cNvPr id="37" name="Isosceles Triangle 36"/>
            <p:cNvSpPr/>
            <p:nvPr/>
          </p:nvSpPr>
          <p:spPr>
            <a:xfrm rot="16200000">
              <a:off x="4050056" y="4382044"/>
              <a:ext cx="650868" cy="381000"/>
            </a:xfrm>
            <a:prstGeom prst="triangle">
              <a:avLst/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071244" y="4152900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58696" y="3378007"/>
            <a:ext cx="576956" cy="830997"/>
            <a:chOff x="4058696" y="3378007"/>
            <a:chExt cx="576956" cy="830997"/>
          </a:xfrm>
        </p:grpSpPr>
        <p:sp>
          <p:nvSpPr>
            <p:cNvPr id="39" name="Isosceles Triangle 38"/>
            <p:cNvSpPr/>
            <p:nvPr/>
          </p:nvSpPr>
          <p:spPr>
            <a:xfrm rot="16200000">
              <a:off x="4037508" y="3607151"/>
              <a:ext cx="650868" cy="381000"/>
            </a:xfrm>
            <a:prstGeom prst="triangle">
              <a:avLst/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58696" y="3378007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173792" y="2476500"/>
            <a:ext cx="665688" cy="830997"/>
            <a:chOff x="2173792" y="2476500"/>
            <a:chExt cx="665688" cy="830997"/>
          </a:xfrm>
        </p:grpSpPr>
        <p:sp>
          <p:nvSpPr>
            <p:cNvPr id="43" name="Isosceles Triangle 42"/>
            <p:cNvSpPr/>
            <p:nvPr/>
          </p:nvSpPr>
          <p:spPr>
            <a:xfrm>
              <a:off x="2173792" y="2891828"/>
              <a:ext cx="650868" cy="381000"/>
            </a:xfrm>
            <a:prstGeom prst="triangle">
              <a:avLst/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Isosceles Triangle 40"/>
            <p:cNvSpPr/>
            <p:nvPr/>
          </p:nvSpPr>
          <p:spPr>
            <a:xfrm>
              <a:off x="2188612" y="2476500"/>
              <a:ext cx="650868" cy="381000"/>
            </a:xfrm>
            <a:prstGeom prst="triangle">
              <a:avLst/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09800" y="2476500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511449" y="1431259"/>
            <a:ext cx="2286000" cy="1921145"/>
            <a:chOff x="6511449" y="1431259"/>
            <a:chExt cx="2286000" cy="1921145"/>
          </a:xfrm>
        </p:grpSpPr>
        <p:sp>
          <p:nvSpPr>
            <p:cNvPr id="14" name="Circular Arrow 13"/>
            <p:cNvSpPr/>
            <p:nvPr/>
          </p:nvSpPr>
          <p:spPr>
            <a:xfrm rot="9791030">
              <a:off x="6511449" y="1431259"/>
              <a:ext cx="2286000" cy="1805610"/>
            </a:xfrm>
            <a:prstGeom prst="circularArrow">
              <a:avLst>
                <a:gd name="adj1" fmla="val 8470"/>
                <a:gd name="adj2" fmla="val 1052528"/>
                <a:gd name="adj3" fmla="val 20251830"/>
                <a:gd name="adj4" fmla="val 15483346"/>
                <a:gd name="adj5" fmla="val 15777"/>
              </a:avLst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32104" y="2521407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629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" grpId="0" animBg="1"/>
      <p:bldP spid="24" grpId="0" animBg="1"/>
      <p:bldP spid="28" grpId="0" animBg="1"/>
      <p:bldP spid="5" grpId="0" animBg="1"/>
      <p:bldP spid="4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3733800" y="3771757"/>
            <a:ext cx="1715756" cy="485775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Intermediary</a:t>
            </a:r>
            <a:endParaRPr lang="en-US" sz="1400" b="1" dirty="0">
              <a:solidFill>
                <a:schemeClr val="bg1">
                  <a:lumMod val="95000"/>
                  <a:lumOff val="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" y="1551572"/>
            <a:ext cx="1231232" cy="995948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Workers’ Comp Patients</a:t>
            </a:r>
            <a:endParaRPr lang="en-US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752627" y="1524000"/>
            <a:ext cx="1793757" cy="1781325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George Reese</a:t>
            </a:r>
          </a:p>
          <a:p>
            <a:pPr algn="ctr"/>
            <a:r>
              <a:rPr lang="en-US" sz="1600" b="1" dirty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(George Reese Professional Chiropractic Corp.)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449410" y="1474232"/>
            <a:ext cx="2865790" cy="1438939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Foremost </a:t>
            </a:r>
            <a:r>
              <a:rPr lang="en-US" b="1" dirty="0">
                <a:solidFill>
                  <a:srgbClr val="002060"/>
                </a:solidFill>
                <a:latin typeface="Franklin Gothic Medium" panose="020B0603020102020204" pitchFamily="34" charset="0"/>
              </a:rPr>
              <a:t>Shockwave Solutions</a:t>
            </a:r>
          </a:p>
          <a:p>
            <a:pPr algn="ctr"/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Valdes: CEO/President</a:t>
            </a:r>
          </a:p>
          <a:p>
            <a:pPr algn="ctr"/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Mathis: Partial 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Franklin Gothic Medium" panose="020B0603020102020204" pitchFamily="34" charset="0"/>
              </a:rPr>
              <a:t>Owner</a:t>
            </a:r>
            <a:endParaRPr lang="en-US" b="1" dirty="0">
              <a:solidFill>
                <a:schemeClr val="bg1">
                  <a:lumMod val="95000"/>
                  <a:lumOff val="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5400000">
            <a:off x="1340938" y="1860294"/>
            <a:ext cx="650868" cy="381000"/>
          </a:xfrm>
          <a:prstGeom prst="triangl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  <a:effectLst>
            <a:outerShdw blurRad="101600" dist="127000" dir="2700000" algn="tl" rotWithShape="0">
              <a:prstClr val="black">
                <a:alpha val="7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48"/>
          <p:cNvSpPr/>
          <p:nvPr/>
        </p:nvSpPr>
        <p:spPr>
          <a:xfrm>
            <a:off x="7664117" y="1714500"/>
            <a:ext cx="1327483" cy="825500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Insurance Providers</a:t>
            </a:r>
            <a:endParaRPr lang="en-US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11670" y="96416"/>
            <a:ext cx="2975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rPr>
              <a:t>Indictment </a:t>
            </a:r>
            <a:r>
              <a:rPr lang="en-US" sz="3600" i="1" dirty="0" smtClean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rPr>
              <a:t>#2</a:t>
            </a:r>
            <a:endParaRPr lang="en-US" sz="3600" i="1" dirty="0">
              <a:solidFill>
                <a:srgbClr val="FFFF66"/>
              </a:solidFill>
              <a:effectLst>
                <a:outerShdw blurRad="88900" dist="101600" dir="2700000" algn="tl" rotWithShape="0">
                  <a:prstClr val="black">
                    <a:alpha val="85000"/>
                  </a:prstClr>
                </a:outerShdw>
              </a:effectLst>
              <a:latin typeface="Franklin Gothic Medium" panose="020B06030201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501755" y="1345168"/>
            <a:ext cx="1083927" cy="1035245"/>
            <a:chOff x="3275179" y="1345168"/>
            <a:chExt cx="1274180" cy="1035245"/>
          </a:xfrm>
        </p:grpSpPr>
        <p:sp>
          <p:nvSpPr>
            <p:cNvPr id="9" name="Right Arrow 8"/>
            <p:cNvSpPr/>
            <p:nvPr/>
          </p:nvSpPr>
          <p:spPr>
            <a:xfrm>
              <a:off x="3327643" y="1735386"/>
              <a:ext cx="1221716" cy="645027"/>
            </a:xfrm>
            <a:prstGeom prst="rightArrow">
              <a:avLst>
                <a:gd name="adj1" fmla="val 28238"/>
                <a:gd name="adj2" fmla="val 50000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275179" y="1345168"/>
              <a:ext cx="989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88900" dist="101600" dir="2700000" algn="tl" rotWithShape="0">
                      <a:prstClr val="black">
                        <a:alpha val="85000"/>
                      </a:prstClr>
                    </a:outerShdw>
                  </a:effectLst>
                  <a:latin typeface="Franklin Gothic Medium" panose="020B0603020102020204" pitchFamily="34" charset="0"/>
                </a:rPr>
                <a:t>patients</a:t>
              </a:r>
              <a:endParaRPr lang="en-US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319517" y="1104900"/>
            <a:ext cx="833883" cy="1315622"/>
            <a:chOff x="7319517" y="1104898"/>
            <a:chExt cx="833883" cy="1315622"/>
          </a:xfrm>
        </p:grpSpPr>
        <p:sp>
          <p:nvSpPr>
            <p:cNvPr id="23" name="Isosceles Triangle 22"/>
            <p:cNvSpPr/>
            <p:nvPr/>
          </p:nvSpPr>
          <p:spPr>
            <a:xfrm rot="5400000">
              <a:off x="7211761" y="1904586"/>
              <a:ext cx="650868" cy="38100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319517" y="1104898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88900" dist="101600" dir="2700000" algn="tl" rotWithShape="0">
                      <a:prstClr val="black">
                        <a:alpha val="85000"/>
                      </a:prstClr>
                    </a:outerShdw>
                  </a:effectLst>
                  <a:latin typeface="Franklin Gothic Medium" panose="020B0603020102020204" pitchFamily="34" charset="0"/>
                </a:rPr>
                <a:t>claims</a:t>
              </a:r>
              <a:endParaRPr lang="en-US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239000" y="1394629"/>
            <a:ext cx="15199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effectLst>
                  <a:outerShdw blurRad="88900" dist="76200" dir="2700000" algn="tl" rotWithShape="0">
                    <a:prstClr val="black">
                      <a:alpha val="94000"/>
                    </a:prstClr>
                  </a:outerShdw>
                </a:effectLst>
                <a:latin typeface="Eras Demi ITC" panose="020B0805030504020804" pitchFamily="34" charset="0"/>
              </a:rPr>
              <a:t>($2,100 each)</a:t>
            </a:r>
            <a:endParaRPr lang="en-US" sz="1600" dirty="0">
              <a:effectLst>
                <a:outerShdw blurRad="88900" dist="76200" dir="2700000" algn="tl" rotWithShape="0">
                  <a:prstClr val="black">
                    <a:alpha val="94000"/>
                  </a:prstClr>
                </a:outerShdw>
              </a:effectLst>
              <a:latin typeface="Eras Demi ITC" panose="020B08050305040208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858000" y="1393555"/>
            <a:ext cx="2286000" cy="1954134"/>
            <a:chOff x="6858000" y="1393555"/>
            <a:chExt cx="2286000" cy="1954134"/>
          </a:xfrm>
        </p:grpSpPr>
        <p:sp>
          <p:nvSpPr>
            <p:cNvPr id="34" name="Circular Arrow 33"/>
            <p:cNvSpPr/>
            <p:nvPr/>
          </p:nvSpPr>
          <p:spPr>
            <a:xfrm rot="8520124">
              <a:off x="6858000" y="1393555"/>
              <a:ext cx="2286000" cy="1805610"/>
            </a:xfrm>
            <a:prstGeom prst="circularArrow">
              <a:avLst>
                <a:gd name="adj1" fmla="val 8470"/>
                <a:gd name="adj2" fmla="val 1052528"/>
                <a:gd name="adj3" fmla="val 20251830"/>
                <a:gd name="adj4" fmla="val 15483346"/>
                <a:gd name="adj5" fmla="val 15777"/>
              </a:avLst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696200" y="2516692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2267484" y="2528687"/>
            <a:ext cx="2286000" cy="1844849"/>
            <a:chOff x="2267484" y="2528687"/>
            <a:chExt cx="2286000" cy="1844849"/>
          </a:xfrm>
        </p:grpSpPr>
        <p:sp>
          <p:nvSpPr>
            <p:cNvPr id="38" name="Circular Arrow 37"/>
            <p:cNvSpPr/>
            <p:nvPr/>
          </p:nvSpPr>
          <p:spPr>
            <a:xfrm rot="11189384">
              <a:off x="2267484" y="2528687"/>
              <a:ext cx="2286000" cy="1805610"/>
            </a:xfrm>
            <a:prstGeom prst="circularArrow">
              <a:avLst>
                <a:gd name="adj1" fmla="val 8470"/>
                <a:gd name="adj2" fmla="val 1052528"/>
                <a:gd name="adj3" fmla="val 20251830"/>
                <a:gd name="adj4" fmla="val 14860586"/>
                <a:gd name="adj5" fmla="val 15777"/>
              </a:avLst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28701" y="3542539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872464" y="1940836"/>
            <a:ext cx="1805610" cy="2286000"/>
            <a:chOff x="4872464" y="1940836"/>
            <a:chExt cx="1805610" cy="2286000"/>
          </a:xfrm>
        </p:grpSpPr>
        <p:sp>
          <p:nvSpPr>
            <p:cNvPr id="40" name="Circular Arrow 39"/>
            <p:cNvSpPr/>
            <p:nvPr/>
          </p:nvSpPr>
          <p:spPr>
            <a:xfrm rot="6590125">
              <a:off x="4632269" y="2181031"/>
              <a:ext cx="2286000" cy="1805610"/>
            </a:xfrm>
            <a:prstGeom prst="circularArrow">
              <a:avLst>
                <a:gd name="adj1" fmla="val 8470"/>
                <a:gd name="adj2" fmla="val 1052528"/>
                <a:gd name="adj3" fmla="val 20251830"/>
                <a:gd name="adj4" fmla="val 14860586"/>
                <a:gd name="adj5" fmla="val 15777"/>
              </a:avLst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5873197" y="3127041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913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" grpId="0" animBg="1"/>
      <p:bldP spid="24" grpId="0" animBg="1"/>
      <p:bldP spid="28" grpId="0" animBg="1"/>
      <p:bldP spid="5" grpId="0" animBg="1"/>
      <p:bldP spid="49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ounded Rectangle 48"/>
          <p:cNvSpPr/>
          <p:nvPr/>
        </p:nvSpPr>
        <p:spPr>
          <a:xfrm>
            <a:off x="7283117" y="1879600"/>
            <a:ext cx="1327483" cy="825500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Insurance Providers</a:t>
            </a:r>
            <a:endParaRPr lang="en-US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711670" y="96416"/>
            <a:ext cx="2975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rPr>
              <a:t>Indictment #3</a:t>
            </a:r>
            <a:endParaRPr lang="en-US" sz="3600" i="1" dirty="0">
              <a:solidFill>
                <a:srgbClr val="FFFF66"/>
              </a:solidFill>
              <a:effectLst>
                <a:outerShdw blurRad="88900" dist="101600" dir="2700000" algn="tl" rotWithShape="0">
                  <a:prstClr val="black">
                    <a:alpha val="85000"/>
                  </a:prstClr>
                </a:outerShdw>
              </a:effectLst>
              <a:latin typeface="Franklin Gothic Medium" panose="020B06030201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402348" y="1345168"/>
            <a:ext cx="1083927" cy="1035245"/>
            <a:chOff x="3275179" y="1345168"/>
            <a:chExt cx="1274180" cy="1035245"/>
          </a:xfrm>
        </p:grpSpPr>
        <p:sp>
          <p:nvSpPr>
            <p:cNvPr id="9" name="Right Arrow 8"/>
            <p:cNvSpPr/>
            <p:nvPr/>
          </p:nvSpPr>
          <p:spPr>
            <a:xfrm>
              <a:off x="3327643" y="1735386"/>
              <a:ext cx="1221716" cy="645027"/>
            </a:xfrm>
            <a:prstGeom prst="rightArrow">
              <a:avLst>
                <a:gd name="adj1" fmla="val 28238"/>
                <a:gd name="adj2" fmla="val 50000"/>
              </a:avLst>
            </a:prstGeom>
            <a:solidFill>
              <a:schemeClr val="bg2">
                <a:lumMod val="75000"/>
              </a:schemeClr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275179" y="1345168"/>
              <a:ext cx="9893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88900" dist="101600" dir="2700000" algn="tl" rotWithShape="0">
                      <a:prstClr val="black">
                        <a:alpha val="85000"/>
                      </a:prstClr>
                    </a:outerShdw>
                  </a:effectLst>
                  <a:latin typeface="Franklin Gothic Medium" panose="020B0603020102020204" pitchFamily="34" charset="0"/>
                </a:rPr>
                <a:t>patients</a:t>
              </a:r>
              <a:endParaRPr lang="en-US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781800" y="1104900"/>
            <a:ext cx="833883" cy="1315622"/>
            <a:chOff x="6781800" y="1104898"/>
            <a:chExt cx="833883" cy="1315622"/>
          </a:xfrm>
        </p:grpSpPr>
        <p:sp>
          <p:nvSpPr>
            <p:cNvPr id="23" name="Isosceles Triangle 22"/>
            <p:cNvSpPr/>
            <p:nvPr/>
          </p:nvSpPr>
          <p:spPr>
            <a:xfrm rot="5400000">
              <a:off x="6799266" y="1904586"/>
              <a:ext cx="650868" cy="381000"/>
            </a:xfrm>
            <a:prstGeom prst="triangl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81800" y="1104898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FF66"/>
                  </a:solidFill>
                  <a:effectLst>
                    <a:outerShdw blurRad="88900" dist="101600" dir="2700000" algn="tl" rotWithShape="0">
                      <a:prstClr val="black">
                        <a:alpha val="85000"/>
                      </a:prstClr>
                    </a:outerShdw>
                  </a:effectLst>
                  <a:latin typeface="Franklin Gothic Medium" panose="020B0603020102020204" pitchFamily="34" charset="0"/>
                </a:rPr>
                <a:t>claims</a:t>
              </a:r>
              <a:endParaRPr lang="en-US" dirty="0">
                <a:solidFill>
                  <a:srgbClr val="FFFF66"/>
                </a:solidFill>
                <a:effectLst>
                  <a:outerShdw blurRad="88900" dist="101600" dir="2700000" algn="tl" rotWithShape="0">
                    <a:prstClr val="black">
                      <a:alpha val="85000"/>
                    </a:prstClr>
                  </a:outerShdw>
                </a:effectLst>
                <a:latin typeface="Franklin Gothic Medium" panose="020B0603020102020204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019925" y="1337479"/>
            <a:ext cx="1688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effectLst>
                  <a:outerShdw blurRad="88900" dist="76200" dir="2700000" algn="tl" rotWithShape="0">
                    <a:prstClr val="black">
                      <a:alpha val="94000"/>
                    </a:prstClr>
                  </a:outerShdw>
                </a:effectLst>
                <a:latin typeface="Eras Demi ITC" panose="020B0805030504020804" pitchFamily="34" charset="0"/>
              </a:rPr>
              <a:t>($5,000 each)</a:t>
            </a:r>
            <a:endParaRPr lang="en-US" dirty="0">
              <a:effectLst>
                <a:outerShdw blurRad="88900" dist="76200" dir="2700000" algn="tl" rotWithShape="0">
                  <a:prstClr val="black">
                    <a:alpha val="94000"/>
                  </a:prst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49085" y="3198844"/>
            <a:ext cx="34778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effectLst>
                  <a:outerShdw blurRad="88900" dist="76200" dir="2700000" algn="tl" rotWithShape="0">
                    <a:prstClr val="black">
                      <a:alpha val="94000"/>
                    </a:prstClr>
                  </a:outerShdw>
                </a:effectLst>
                <a:latin typeface="Eras Demi ITC" panose="020B0805030504020804" pitchFamily="34" charset="0"/>
              </a:rPr>
              <a:t>($50 per </a:t>
            </a:r>
            <a:br>
              <a:rPr lang="en-US" sz="1600" dirty="0" smtClean="0">
                <a:effectLst>
                  <a:outerShdw blurRad="88900" dist="76200" dir="2700000" algn="tl" rotWithShape="0">
                    <a:prstClr val="black">
                      <a:alpha val="94000"/>
                    </a:prstClr>
                  </a:outerShdw>
                </a:effectLst>
                <a:latin typeface="Eras Demi ITC" panose="020B0805030504020804" pitchFamily="34" charset="0"/>
              </a:rPr>
            </a:br>
            <a:r>
              <a:rPr lang="en-US" sz="1600" dirty="0" smtClean="0">
                <a:effectLst>
                  <a:outerShdw blurRad="88900" dist="76200" dir="2700000" algn="tl" rotWithShape="0">
                    <a:prstClr val="black">
                      <a:alpha val="94000"/>
                    </a:prstClr>
                  </a:outerShdw>
                </a:effectLst>
                <a:latin typeface="Eras Demi ITC" panose="020B0805030504020804" pitchFamily="34" charset="0"/>
              </a:rPr>
              <a:t>patient referral)</a:t>
            </a:r>
            <a:endParaRPr lang="en-US" sz="1600" dirty="0">
              <a:effectLst>
                <a:outerShdw blurRad="88900" dist="76200" dir="2700000" algn="tl" rotWithShape="0">
                  <a:prstClr val="black">
                    <a:alpha val="94000"/>
                  </a:prst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853957" y="1678572"/>
            <a:ext cx="1575043" cy="741948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Chiropractor</a:t>
            </a:r>
            <a:endParaRPr lang="en-US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52400" y="1551572"/>
            <a:ext cx="1231232" cy="995948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Workers’ Comp Patients</a:t>
            </a:r>
            <a:endParaRPr lang="en-US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5400000">
            <a:off x="1340938" y="1860294"/>
            <a:ext cx="650868" cy="381000"/>
          </a:xfrm>
          <a:prstGeom prst="triangl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  <a:effectLst>
            <a:outerShdw blurRad="101600" dist="127000" dir="2700000" algn="tl" rotWithShape="0">
              <a:prstClr val="black">
                <a:alpha val="7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4538918" y="1678572"/>
            <a:ext cx="2319082" cy="741948"/>
          </a:xfrm>
          <a:prstGeom prst="roundRect">
            <a:avLst/>
          </a:prstGeom>
          <a:solidFill>
            <a:srgbClr val="CCF4B6"/>
          </a:solidFill>
          <a:ln>
            <a:solidFill>
              <a:schemeClr val="tx2">
                <a:lumMod val="10000"/>
              </a:schemeClr>
            </a:solidFill>
          </a:ln>
          <a:effectLst>
            <a:outerShdw blurRad="88900" dist="76200" dir="2700000" algn="tl" rotWithShape="0">
              <a:prstClr val="black">
                <a:alpha val="66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Franklin Gothic Medium" panose="020B0603020102020204" pitchFamily="34" charset="0"/>
              </a:rPr>
              <a:t>Julian GARCIA</a:t>
            </a:r>
            <a:endParaRPr lang="en-US" sz="2400" b="1" dirty="0">
              <a:solidFill>
                <a:srgbClr val="002060"/>
              </a:solidFill>
              <a:latin typeface="Franklin Gothic Medium" panose="020B0603020102020204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172200" y="1393555"/>
            <a:ext cx="2286000" cy="1921145"/>
            <a:chOff x="6511449" y="1431259"/>
            <a:chExt cx="2286000" cy="1921145"/>
          </a:xfrm>
        </p:grpSpPr>
        <p:sp>
          <p:nvSpPr>
            <p:cNvPr id="24" name="Circular Arrow 23"/>
            <p:cNvSpPr/>
            <p:nvPr/>
          </p:nvSpPr>
          <p:spPr>
            <a:xfrm rot="9791030">
              <a:off x="6511449" y="1431259"/>
              <a:ext cx="2286000" cy="1805610"/>
            </a:xfrm>
            <a:prstGeom prst="circularArrow">
              <a:avLst>
                <a:gd name="adj1" fmla="val 8470"/>
                <a:gd name="adj2" fmla="val 1052528"/>
                <a:gd name="adj3" fmla="val 20251830"/>
                <a:gd name="adj4" fmla="val 15483346"/>
                <a:gd name="adj5" fmla="val 15777"/>
              </a:avLst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32104" y="2521407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995143" y="1417937"/>
            <a:ext cx="2286000" cy="1921145"/>
            <a:chOff x="2995143" y="1417937"/>
            <a:chExt cx="2286000" cy="1921145"/>
          </a:xfrm>
        </p:grpSpPr>
        <p:sp>
          <p:nvSpPr>
            <p:cNvPr id="30" name="Circular Arrow 29"/>
            <p:cNvSpPr/>
            <p:nvPr/>
          </p:nvSpPr>
          <p:spPr>
            <a:xfrm rot="10009194">
              <a:off x="2995143" y="1417937"/>
              <a:ext cx="2286000" cy="1805610"/>
            </a:xfrm>
            <a:prstGeom prst="circularArrow">
              <a:avLst>
                <a:gd name="adj1" fmla="val 8470"/>
                <a:gd name="adj2" fmla="val 1052528"/>
                <a:gd name="adj3" fmla="val 20251830"/>
                <a:gd name="adj4" fmla="val 12661869"/>
                <a:gd name="adj5" fmla="val 15777"/>
              </a:avLst>
            </a:prstGeom>
            <a:solidFill>
              <a:srgbClr val="069E4E"/>
            </a:solidFill>
            <a:ln>
              <a:solidFill>
                <a:srgbClr val="FFFF00"/>
              </a:solidFill>
            </a:ln>
            <a:effectLst>
              <a:outerShdw blurRad="101600" dist="127000" dir="2700000" algn="tl" rotWithShape="0">
                <a:prstClr val="black">
                  <a:alpha val="73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66444" y="2508085"/>
              <a:ext cx="5769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i="1" dirty="0" smtClean="0">
                  <a:ln>
                    <a:solidFill>
                      <a:schemeClr val="bg1"/>
                    </a:solidFill>
                  </a:ln>
                  <a:effectLst>
                    <a:outerShdw blurRad="101600" dist="63500" dir="2700000" algn="tl" rotWithShape="0">
                      <a:prstClr val="black">
                        <a:alpha val="83000"/>
                      </a:prstClr>
                    </a:outerShdw>
                  </a:effectLst>
                  <a:latin typeface="Franklin Gothic Demi Cond" panose="020B0706030402020204" pitchFamily="34" charset="0"/>
                </a:rPr>
                <a:t>$</a:t>
              </a:r>
              <a:endParaRPr lang="en-US" sz="4800" i="1" dirty="0">
                <a:ln>
                  <a:solidFill>
                    <a:schemeClr val="bg1"/>
                  </a:solidFill>
                </a:ln>
                <a:effectLst>
                  <a:outerShdw blurRad="101600" dist="63500" dir="2700000" algn="tl" rotWithShape="0">
                    <a:prstClr val="black">
                      <a:alpha val="83000"/>
                    </a:prstClr>
                  </a:outerShdw>
                </a:effectLst>
                <a:latin typeface="Franklin Gothic Demi Cond" panose="020B07060304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646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10" grpId="0"/>
      <p:bldP spid="32" grpId="0"/>
      <p:bldP spid="27" grpId="0" animBg="1"/>
      <p:bldP spid="2" grpId="0" animBg="1"/>
      <p:bldP spid="5" grpId="0" animBg="1"/>
      <p:bldP spid="3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127</Words>
  <Application>Microsoft Office PowerPoint</Application>
  <PresentationFormat>On-screen Show (16:10)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Eras Demi ITC</vt:lpstr>
      <vt:lpstr>Calibri</vt:lpstr>
      <vt:lpstr>Franklin Gothic Medium</vt:lpstr>
      <vt:lpstr>Franklin Gothic Demi Cond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US Attorneys Office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fsheppard</dc:creator>
  <cp:lastModifiedBy>RChristensen</cp:lastModifiedBy>
  <cp:revision>55</cp:revision>
  <cp:lastPrinted>2015-11-10T00:28:52Z</cp:lastPrinted>
  <dcterms:created xsi:type="dcterms:W3CDTF">2015-09-10T17:35:24Z</dcterms:created>
  <dcterms:modified xsi:type="dcterms:W3CDTF">2015-11-10T23:12:36Z</dcterms:modified>
</cp:coreProperties>
</file>