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3" r:id="rId2"/>
    <p:sldId id="274" r:id="rId3"/>
    <p:sldId id="259" r:id="rId4"/>
    <p:sldId id="260" r:id="rId5"/>
    <p:sldId id="261" r:id="rId6"/>
    <p:sldId id="262" r:id="rId7"/>
    <p:sldId id="263" r:id="rId8"/>
    <p:sldId id="339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33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9" autoAdjust="0"/>
    <p:restoredTop sz="86421" autoAdjust="0"/>
  </p:normalViewPr>
  <p:slideViewPr>
    <p:cSldViewPr snapToGrid="0">
      <p:cViewPr varScale="1">
        <p:scale>
          <a:sx n="69" d="100"/>
          <a:sy n="69" d="100"/>
        </p:scale>
        <p:origin x="72" y="7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990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1531154454640967E-3"/>
                  <c:y val="6.129157200030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1.1531154454640755E-3"/>
                  <c:y val="6.1291572000300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1.1531154454640967E-3"/>
                  <c:y val="6.1291572000300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1.1531154454640967E-3"/>
                  <c:y val="6.129157200030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1.1531154454640122E-3"/>
                  <c:y val="6.129157200030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1.1531154454640967E-3"/>
                  <c:y val="6.1291572000300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1.1531154454640967E-3"/>
                  <c:y val="6.1291572000300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1.1531154454640122E-3"/>
                  <c:y val="6.1291572000300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8"/>
              <c:layout>
                <c:manualLayout>
                  <c:x val="1.1531154454640967E-3"/>
                  <c:y val="6.129157200030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dLbl>
              <c:idx val="9"/>
              <c:layout>
                <c:manualLayout>
                  <c:x val="1.1531154454640967E-3"/>
                  <c:y val="6.129157200030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2D1-464E-ABF8-7EBC69BACEBD}"/>
                </c:ext>
                <c:ext xmlns:c15="http://schemas.microsoft.com/office/drawing/2012/chart" uri="{CE6537A1-D6FC-4f65-9D91-7224C49458BB}">
                  <c15:layout>
                    <c:manualLayout>
                      <c:w val="3.559527241279907E-2"/>
                      <c:h val="5.021130530740528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no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Sheet1!$A$4:$A$13</c:f>
              <c:strCache>
                <c:ptCount val="10"/>
                <c:pt idx="0">
                  <c:v>FY08</c:v>
                </c:pt>
                <c:pt idx="1">
                  <c:v>FY09</c:v>
                </c:pt>
                <c:pt idx="2">
                  <c:v>FY10</c:v>
                </c:pt>
                <c:pt idx="3">
                  <c:v>FY11</c:v>
                </c:pt>
                <c:pt idx="4">
                  <c:v>FY12</c:v>
                </c:pt>
                <c:pt idx="5">
                  <c:v>FY13</c:v>
                </c:pt>
                <c:pt idx="6">
                  <c:v>FY14</c:v>
                </c:pt>
                <c:pt idx="7">
                  <c:v>FY15</c:v>
                </c:pt>
                <c:pt idx="8">
                  <c:v>FY16</c:v>
                </c:pt>
                <c:pt idx="9">
                  <c:v>FY17</c:v>
                </c:pt>
              </c:strCache>
            </c:strRef>
          </c:cat>
          <c:val>
            <c:numRef>
              <c:f>Sheet1!$B$4:$B$13</c:f>
              <c:numCache>
                <c:formatCode>General</c:formatCode>
                <c:ptCount val="10"/>
                <c:pt idx="0">
                  <c:v>199</c:v>
                </c:pt>
                <c:pt idx="1">
                  <c:v>177</c:v>
                </c:pt>
                <c:pt idx="2">
                  <c:v>149</c:v>
                </c:pt>
                <c:pt idx="3">
                  <c:v>160</c:v>
                </c:pt>
                <c:pt idx="4">
                  <c:v>187</c:v>
                </c:pt>
                <c:pt idx="5">
                  <c:v>172</c:v>
                </c:pt>
                <c:pt idx="6">
                  <c:v>162</c:v>
                </c:pt>
                <c:pt idx="7">
                  <c:v>181</c:v>
                </c:pt>
                <c:pt idx="8">
                  <c:v>132</c:v>
                </c:pt>
                <c:pt idx="9">
                  <c:v>131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gapDepth val="0"/>
        <c:shape val="box"/>
        <c:axId val="-350693296"/>
        <c:axId val="-350705264"/>
        <c:axId val="0"/>
      </c:bar3DChart>
      <c:catAx>
        <c:axId val="-35069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705264"/>
        <c:crosses val="autoZero"/>
        <c:auto val="1"/>
        <c:lblAlgn val="ctr"/>
        <c:lblOffset val="100"/>
        <c:noMultiLvlLbl val="0"/>
      </c:catAx>
      <c:valAx>
        <c:axId val="-35070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693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930486672734664E-2"/>
          <c:y val="3.7838240711496003E-2"/>
          <c:w val="0.91238574278820506"/>
          <c:h val="0.870618390536356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Fine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cat>
            <c:strRef>
              <c:f>Sheet1!$A$4:$A$13</c:f>
              <c:strCache>
                <c:ptCount val="10"/>
                <c:pt idx="0">
                  <c:v>FY08</c:v>
                </c:pt>
                <c:pt idx="1">
                  <c:v>FY09</c:v>
                </c:pt>
                <c:pt idx="2">
                  <c:v>FY10</c:v>
                </c:pt>
                <c:pt idx="3">
                  <c:v>FY11</c:v>
                </c:pt>
                <c:pt idx="4">
                  <c:v>FY12</c:v>
                </c:pt>
                <c:pt idx="5">
                  <c:v>FY13</c:v>
                </c:pt>
                <c:pt idx="6">
                  <c:v>FY14</c:v>
                </c:pt>
                <c:pt idx="7">
                  <c:v>FY15</c:v>
                </c:pt>
                <c:pt idx="8">
                  <c:v>FY16</c:v>
                </c:pt>
                <c:pt idx="9">
                  <c:v>FY17</c:v>
                </c:pt>
              </c:strCache>
            </c:strRef>
          </c:cat>
          <c:val>
            <c:numRef>
              <c:f>Sheet1!$B$4:$B$13</c:f>
              <c:numCache>
                <c:formatCode>General</c:formatCode>
                <c:ptCount val="10"/>
                <c:pt idx="0">
                  <c:v>60000</c:v>
                </c:pt>
                <c:pt idx="1">
                  <c:v>119000</c:v>
                </c:pt>
                <c:pt idx="2">
                  <c:v>180000</c:v>
                </c:pt>
                <c:pt idx="3">
                  <c:v>100000</c:v>
                </c:pt>
                <c:pt idx="4">
                  <c:v>200000</c:v>
                </c:pt>
                <c:pt idx="5">
                  <c:v>200000</c:v>
                </c:pt>
                <c:pt idx="6">
                  <c:v>300000</c:v>
                </c:pt>
                <c:pt idx="7">
                  <c:v>325000</c:v>
                </c:pt>
                <c:pt idx="8">
                  <c:v>200000</c:v>
                </c:pt>
                <c:pt idx="9">
                  <c:v>662500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Restitution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cat>
            <c:strRef>
              <c:f>Sheet1!$A$4:$A$13</c:f>
              <c:strCache>
                <c:ptCount val="10"/>
                <c:pt idx="0">
                  <c:v>FY08</c:v>
                </c:pt>
                <c:pt idx="1">
                  <c:v>FY09</c:v>
                </c:pt>
                <c:pt idx="2">
                  <c:v>FY10</c:v>
                </c:pt>
                <c:pt idx="3">
                  <c:v>FY11</c:v>
                </c:pt>
                <c:pt idx="4">
                  <c:v>FY12</c:v>
                </c:pt>
                <c:pt idx="5">
                  <c:v>FY13</c:v>
                </c:pt>
                <c:pt idx="6">
                  <c:v>FY14</c:v>
                </c:pt>
                <c:pt idx="7">
                  <c:v>FY15</c:v>
                </c:pt>
                <c:pt idx="8">
                  <c:v>FY16</c:v>
                </c:pt>
                <c:pt idx="9">
                  <c:v>FY17</c:v>
                </c:pt>
              </c:strCache>
            </c:strRef>
          </c:cat>
          <c:val>
            <c:numRef>
              <c:f>Sheet1!$C$4:$C$13</c:f>
              <c:numCache>
                <c:formatCode>General</c:formatCode>
                <c:ptCount val="10"/>
                <c:pt idx="0">
                  <c:v>175000</c:v>
                </c:pt>
                <c:pt idx="1">
                  <c:v>310053</c:v>
                </c:pt>
                <c:pt idx="2">
                  <c:v>159000</c:v>
                </c:pt>
                <c:pt idx="3">
                  <c:v>233125</c:v>
                </c:pt>
                <c:pt idx="4">
                  <c:v>138802</c:v>
                </c:pt>
                <c:pt idx="5">
                  <c:v>494268</c:v>
                </c:pt>
                <c:pt idx="6">
                  <c:v>215423</c:v>
                </c:pt>
                <c:pt idx="7">
                  <c:v>407541</c:v>
                </c:pt>
                <c:pt idx="8">
                  <c:v>174778</c:v>
                </c:pt>
                <c:pt idx="9">
                  <c:v>277000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1D-4E39-9909-BEBAA51AB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gapDepth val="0"/>
        <c:shape val="box"/>
        <c:axId val="-350697104"/>
        <c:axId val="-350696560"/>
        <c:axId val="0"/>
      </c:bar3DChart>
      <c:catAx>
        <c:axId val="-35069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696560"/>
        <c:crosses val="autoZero"/>
        <c:auto val="1"/>
        <c:lblAlgn val="ctr"/>
        <c:lblOffset val="100"/>
        <c:noMultiLvlLbl val="0"/>
      </c:catAx>
      <c:valAx>
        <c:axId val="-350696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697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355817442681297"/>
          <c:y val="6.2068961304034664E-2"/>
          <c:w val="0.19308403111473274"/>
          <c:h val="6.3549208284740144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i="1" dirty="0">
                <a:solidFill>
                  <a:schemeClr val="bg1"/>
                </a:solidFill>
              </a:rPr>
              <a:t>FY17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1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47965114227809"/>
          <c:y val="9.4322252144053181E-2"/>
          <c:w val="0.75039825399498394"/>
          <c:h val="0.9042558863503593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76D-475E-A13F-9AF4AAE1242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76D-475E-A13F-9AF4AAE1242C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76D-475E-A13F-9AF4AAE1242C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76D-475E-A13F-9AF4AAE1242C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No Individual Co-Defendants</c:v>
                </c:pt>
                <c:pt idx="1">
                  <c:v>At Least One Individual Co-Defendants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71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76D-475E-A13F-9AF4AAE12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i="1" dirty="0">
                <a:solidFill>
                  <a:schemeClr val="bg1"/>
                </a:solidFill>
              </a:rPr>
              <a:t>FY16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1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47965114227809"/>
          <c:y val="9.4322252144053181E-2"/>
          <c:w val="0.75039825399498394"/>
          <c:h val="0.9042558863503593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C59-4D79-8869-FD103E8284A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C59-4D79-8869-FD103E8284A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C59-4D79-8869-FD103E8284A9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C59-4D79-8869-FD103E8284A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No Individual Co-Defendants</c:v>
                </c:pt>
                <c:pt idx="1">
                  <c:v>At Least One Individual Co-Defendants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</c:v>
                </c:pt>
                <c:pt idx="1">
                  <c:v>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C59-4D79-8869-FD103E8284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  <a:sp3d>
              <a:contourClr>
                <a:srgbClr val="FF0000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6.1291470181138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2278746722510904E-17"/>
                  <c:y val="6.1291470181138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6.1291470181138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6.1291470181138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6.1291470181138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0.78</c:v>
                </c:pt>
                <c:pt idx="1">
                  <c:v>0.7</c:v>
                </c:pt>
                <c:pt idx="2">
                  <c:v>0.77</c:v>
                </c:pt>
                <c:pt idx="3">
                  <c:v>0.60609999999999997</c:v>
                </c:pt>
                <c:pt idx="4">
                  <c:v>0.626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gapDepth val="0"/>
        <c:shape val="box"/>
        <c:axId val="-821644864"/>
        <c:axId val="-821310976"/>
        <c:axId val="0"/>
      </c:bar3DChart>
      <c:catAx>
        <c:axId val="-82164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1310976"/>
        <c:crosses val="autoZero"/>
        <c:auto val="1"/>
        <c:lblAlgn val="ctr"/>
        <c:lblOffset val="100"/>
        <c:noMultiLvlLbl val="0"/>
      </c:catAx>
      <c:valAx>
        <c:axId val="-82131097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1644864"/>
        <c:crosses val="autoZero"/>
        <c:crossBetween val="between"/>
        <c:majorUnit val="0.2"/>
        <c:minorUnit val="1.5000000000000003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445301258830248"/>
          <c:y val="4.2494089834515365E-2"/>
          <c:w val="0.64450933819223011"/>
          <c:h val="0.85290552111837081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35000">
                  <a:srgbClr val="FFFF00"/>
                </a:gs>
                <a:gs pos="100000">
                  <a:schemeClr val="tx1"/>
                </a:gs>
              </a:gsLst>
              <a:lin ang="5400000" scaled="1"/>
            </a:gradFill>
            <a:ln w="31750">
              <a:solidFill>
                <a:schemeClr val="tx1"/>
              </a:solidFill>
            </a:ln>
            <a:effectLst/>
          </c:spPr>
          <c:dLbls>
            <c:dLbl>
              <c:idx val="0"/>
              <c:layout>
                <c:manualLayout>
                  <c:x val="2.8696051423324171E-2"/>
                  <c:y val="-0.147754137115839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561-4DDB-B4D8-634BF15B64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4174111788561941E-17"/>
                  <c:y val="-0.15661938534278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561-4DDB-B4D8-634BF15B64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5913682277318639E-3"/>
                  <c:y val="-0.165484633569739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561-4DDB-B4D8-634BF15B64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5913682277318639E-3"/>
                  <c:y val="-0.12706855791962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E561-4DDB-B4D8-634BF15B64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4104683195592454E-2"/>
                  <c:y val="-0.130023640661938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E561-4DDB-B4D8-634BF15B64A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Sheet1!$A$4:$A$8</c:f>
              <c:strCache>
                <c:ptCount val="5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0.23799999999999999</c:v>
                </c:pt>
                <c:pt idx="1">
                  <c:v>0.27800000000000002</c:v>
                </c:pt>
                <c:pt idx="2">
                  <c:v>0.28199999999999997</c:v>
                </c:pt>
                <c:pt idx="3">
                  <c:v>0.20449999999999999</c:v>
                </c:pt>
                <c:pt idx="4">
                  <c:v>0.22140000000000001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61-4DDB-B4D8-634BF15B6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43770096"/>
        <c:axId val="-343791312"/>
      </c:areaChart>
      <c:catAx>
        <c:axId val="-34377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43791312"/>
        <c:crosses val="autoZero"/>
        <c:auto val="1"/>
        <c:lblAlgn val="ctr"/>
        <c:lblOffset val="100"/>
        <c:noMultiLvlLbl val="0"/>
      </c:catAx>
      <c:valAx>
        <c:axId val="-343791312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43770096"/>
        <c:crosses val="autoZero"/>
        <c:crossBetween val="midCat"/>
        <c:majorUnit val="0.2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tx1"/>
              </a:solidFill>
            </a:ln>
            <a:sp3d>
              <a:contourClr>
                <a:schemeClr val="tx1"/>
              </a:contourClr>
            </a:sp3d>
          </c:spPr>
          <c:dPt>
            <c:idx val="0"/>
            <c:bubble3D val="0"/>
            <c:explosion val="2"/>
            <c:spPr>
              <a:solidFill>
                <a:srgbClr val="80008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2D1-464E-ABF8-7EBC69BACEBD}"/>
              </c:ext>
            </c:extLst>
          </c:dPt>
          <c:dPt>
            <c:idx val="1"/>
            <c:bubble3D val="0"/>
            <c:spPr>
              <a:solidFill>
                <a:srgbClr val="FF99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2D1-464E-ABF8-7EBC69BACEBD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2D1-464E-ABF8-7EBC69BACEBD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F2D1-464E-ABF8-7EBC69BACEBD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2D1-464E-ABF8-7EBC69BACEB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&lt;50 Employees</c:v>
                </c:pt>
                <c:pt idx="1">
                  <c:v>50-99 Employees</c:v>
                </c:pt>
                <c:pt idx="2">
                  <c:v>100-499 Employees</c:v>
                </c:pt>
                <c:pt idx="3">
                  <c:v>500-999 Employees</c:v>
                </c:pt>
                <c:pt idx="4">
                  <c:v>≥ 1000 Employees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</c:v>
                </c:pt>
                <c:pt idx="1">
                  <c:v>3</c:v>
                </c:pt>
                <c:pt idx="2">
                  <c:v>7</c:v>
                </c:pt>
                <c:pt idx="3">
                  <c:v>3</c:v>
                </c:pt>
                <c:pt idx="4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829434155841509"/>
          <c:y val="0.29119832397513412"/>
          <c:w val="0.19433769971604514"/>
          <c:h val="0.317746041423700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0" h="0"/>
              <a:contourClr>
                <a:srgbClr val="000000"/>
              </a:contourClr>
            </a:sp3d>
          </c:spPr>
          <c:explosion val="5"/>
          <c:dPt>
            <c:idx val="0"/>
            <c:bubble3D val="0"/>
            <c:spPr>
              <a:solidFill>
                <a:srgbClr val="800080"/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2D1-464E-ABF8-7EBC69BACEBD}"/>
              </c:ext>
            </c:extLst>
          </c:dPt>
          <c:dPt>
            <c:idx val="1"/>
            <c:bubble3D val="0"/>
            <c:spPr>
              <a:solidFill>
                <a:srgbClr val="FF9900"/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2D1-464E-ABF8-7EBC69BACEBD}"/>
              </c:ext>
            </c:extLst>
          </c:dPt>
          <c:dPt>
            <c:idx val="2"/>
            <c:bubble3D val="0"/>
            <c:spPr>
              <a:solidFill>
                <a:srgbClr val="002060"/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2D1-464E-ABF8-7EBC69BACEBD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F2D1-464E-ABF8-7EBC69BACEBD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2D1-464E-ABF8-7EBC69BACEBD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F2D1-464E-ABF8-7EBC69BACEBD}"/>
              </c:ext>
            </c:extLst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2D1-464E-ABF8-7EBC69BACEBD}"/>
              </c:ext>
            </c:extLst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2D1-464E-ABF8-7EBC69BACEBD}"/>
              </c:ext>
            </c:extLst>
          </c:dPt>
          <c:dPt>
            <c:idx val="8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0" h="0"/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2D1-464E-ABF8-7EBC69BACEBD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fld id="{F16F9F1A-DA96-4E9C-9559-753B6F6B150C}" type="CATEGORYNAME">
                      <a:rPr lang="en-US" smtClean="0"/>
                      <a:pPr/>
                      <a:t>[CATEGORY NAME]</a:t>
                    </a:fld>
                    <a:r>
                      <a:rPr lang="en-US" baseline="30000"/>
                      <a:t>2</a:t>
                    </a:r>
                    <a:r>
                      <a:rPr lang="en-US" baseline="0"/>
                      <a:t>
</a:t>
                    </a:r>
                    <a:fld id="{2300BEAB-ED6E-4C67-9E43-96B3F3FA01AE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D1-464E-ABF8-7EBC69BACEB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0F6936EC-0A8E-4C12-9C21-4131AB45C1EF}" type="CATEGORYNAME">
                      <a:rPr lang="en-US" smtClean="0"/>
                      <a:pPr/>
                      <a:t>[CATEGORY NAME]</a:t>
                    </a:fld>
                    <a:r>
                      <a:rPr lang="en-US" baseline="30000"/>
                      <a:t>1</a:t>
                    </a:r>
                    <a:r>
                      <a:rPr lang="en-US" baseline="0" dirty="0"/>
                      <a:t>
</a:t>
                    </a:r>
                    <a:fld id="{99965F52-EBC8-4C45-93B6-BC9F20CF50FD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2D1-464E-ABF8-7EBC69BACEB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Sheet1!$A$2:$A$10</c:f>
              <c:strCache>
                <c:ptCount val="9"/>
                <c:pt idx="0">
                  <c:v>Fraud</c:v>
                </c:pt>
                <c:pt idx="1">
                  <c:v>Environmental</c:v>
                </c:pt>
                <c:pt idx="2">
                  <c:v>FDA</c:v>
                </c:pt>
                <c:pt idx="3">
                  <c:v>Bribery</c:v>
                </c:pt>
                <c:pt idx="4">
                  <c:v>Money Laundering</c:v>
                </c:pt>
                <c:pt idx="5">
                  <c:v>Antitrust </c:v>
                </c:pt>
                <c:pt idx="6">
                  <c:v>Import/Export</c:v>
                </c:pt>
                <c:pt idx="7">
                  <c:v>Immigration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38</c:v>
                </c:pt>
                <c:pt idx="1">
                  <c:v>37</c:v>
                </c:pt>
                <c:pt idx="2">
                  <c:v>8</c:v>
                </c:pt>
                <c:pt idx="5">
                  <c:v>7</c:v>
                </c:pt>
                <c:pt idx="6">
                  <c:v>8</c:v>
                </c:pt>
                <c:pt idx="8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tx1"/>
              </a:solidFill>
            </a:ln>
            <a:sp3d>
              <a:contourClr>
                <a:schemeClr val="tx1"/>
              </a:contourClr>
            </a:sp3d>
          </c:spPr>
          <c:dPt>
            <c:idx val="0"/>
            <c:bubble3D val="0"/>
            <c:explosion val="2"/>
            <c:spPr>
              <a:solidFill>
                <a:srgbClr val="80008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2D1-464E-ABF8-7EBC69BACEB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2D1-464E-ABF8-7EBC69BACEBD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2D1-464E-ABF8-7EBC69BACEBD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F2D1-464E-ABF8-7EBC69BACEBD}"/>
              </c:ext>
            </c:extLst>
          </c:dPt>
          <c:dPt>
            <c:idx val="4"/>
            <c:bubble3D val="0"/>
            <c:spPr>
              <a:solidFill>
                <a:srgbClr val="FF99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2D1-464E-ABF8-7EBC69BACEBD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6FD9-431B-B176-575AC089D5E7}"/>
              </c:ext>
            </c:extLst>
          </c:dPt>
          <c:dLbls>
            <c:dLbl>
              <c:idx val="4"/>
              <c:layout>
                <c:manualLayout>
                  <c:x val="4.1837695905538562E-2"/>
                  <c:y val="7.2957176090818936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8194238645997366E-2"/>
                  <c:y val="8.990047492249304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FD9-431B-B176-575AC089D5E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Mail &amp; Wire</c:v>
                </c:pt>
                <c:pt idx="1">
                  <c:v>False Statement</c:v>
                </c:pt>
                <c:pt idx="2">
                  <c:v>Health Care</c:v>
                </c:pt>
                <c:pt idx="3">
                  <c:v>Other</c:v>
                </c:pt>
                <c:pt idx="4">
                  <c:v>False Claims</c:v>
                </c:pt>
                <c:pt idx="5">
                  <c:v>Bank Fraud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</c:v>
                </c:pt>
                <c:pt idx="1">
                  <c:v>5</c:v>
                </c:pt>
                <c:pt idx="2">
                  <c:v>8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tx1"/>
              </a:solidFill>
            </a:ln>
            <a:sp3d>
              <a:contourClr>
                <a:schemeClr val="tx1"/>
              </a:contourClr>
            </a:sp3d>
          </c:spPr>
          <c:dPt>
            <c:idx val="0"/>
            <c:bubble3D val="0"/>
            <c:explosion val="2"/>
            <c:spPr>
              <a:solidFill>
                <a:srgbClr val="80008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2D1-464E-ABF8-7EBC69BACEB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2D1-464E-ABF8-7EBC69BACEBD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2D1-464E-ABF8-7EBC69BACEBD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F2D1-464E-ABF8-7EBC69BACEBD}"/>
              </c:ext>
            </c:extLst>
          </c:dPt>
          <c:dPt>
            <c:idx val="4"/>
            <c:bubble3D val="0"/>
            <c:spPr>
              <a:solidFill>
                <a:srgbClr val="FF99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2D1-464E-ABF8-7EBC69BACEBD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273-4701-8716-151F8AC280F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4329FBCB-033F-4C27-9648-E1470DA77058}" type="CATEGORYNAME">
                      <a:rPr lang="en-US" smtClean="0"/>
                      <a:pPr/>
                      <a:t>[CATEGORY NAME]</a:t>
                    </a:fld>
                    <a:r>
                      <a:rPr lang="en-US" baseline="0"/>
                      <a:t/>
                    </a:r>
                    <a:br>
                      <a:rPr lang="en-US" baseline="0"/>
                    </a:br>
                    <a:fld id="{D9F2D6E2-61A6-4E4E-8833-972A6CFAD20E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2D1-464E-ABF8-7EBC69BACEB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1ADF46AC-7E57-464C-A7C8-2C977FC47393}" type="CATEGORYNAME">
                      <a:rPr lang="en-US" smtClean="0"/>
                      <a:pPr/>
                      <a:t>[CATEGORY NAME]</a:t>
                    </a:fld>
                    <a:r>
                      <a:rPr lang="en-US" baseline="0"/>
                      <a:t/>
                    </a:r>
                    <a:br>
                      <a:rPr lang="en-US" baseline="0"/>
                    </a:br>
                    <a:fld id="{2F6CCFC6-E980-466C-A0E2-E52CF85888B2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D1-464E-ABF8-7EBC69BACEB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99A84BD2-BCBF-4343-9115-8AE59C438CD6}" type="CATEGORYNAME">
                      <a:rPr lang="en-US" smtClean="0"/>
                      <a:pPr/>
                      <a:t>[CATEGORY NAME]</a:t>
                    </a:fld>
                    <a:r>
                      <a:rPr lang="en-US" baseline="0"/>
                      <a:t/>
                    </a:r>
                    <a:br>
                      <a:rPr lang="en-US" baseline="0"/>
                    </a:br>
                    <a:fld id="{FF6880F3-6F92-41CC-B094-B0F5914A92BD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2D1-464E-ABF8-7EBC69BACEB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F10E896C-76C6-442A-A0E0-731447F964D1}" type="CATEGORYNAME">
                      <a:rPr lang="en-US" smtClean="0"/>
                      <a:pPr/>
                      <a:t>[CATEGORY NAME]</a:t>
                    </a:fld>
                    <a:r>
                      <a:rPr lang="en-US" baseline="0"/>
                      <a:t/>
                    </a:r>
                    <a:br>
                      <a:rPr lang="en-US" baseline="0"/>
                    </a:br>
                    <a:fld id="{D400FC41-AF96-4E7E-8067-72E6190160C9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2D1-464E-ABF8-7EBC69BACEB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4.1837695905538562E-2"/>
                  <c:y val="7.2957176090818936E-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2D1-464E-ABF8-7EBC69BACEB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1372427175628655"/>
                  <c:y val="7.2957176090818936E-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273-4701-8716-151F8AC280F3}"/>
                </c:ext>
                <c:ext xmlns:c15="http://schemas.microsoft.com/office/drawing/2012/chart" uri="{CE6537A1-D6FC-4f65-9D91-7224C49458BB}"/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Water</c:v>
                </c:pt>
                <c:pt idx="1">
                  <c:v>Air</c:v>
                </c:pt>
                <c:pt idx="2">
                  <c:v>Hazardous Waste</c:v>
                </c:pt>
                <c:pt idx="3">
                  <c:v>Wildlife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8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i="1" dirty="0">
                <a:solidFill>
                  <a:schemeClr val="bg1"/>
                </a:solidFill>
              </a:rPr>
              <a:t>FY17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147965114227809"/>
          <c:y val="9.4322252144053181E-2"/>
          <c:w val="0.75039825399498394"/>
          <c:h val="0.9042558863503593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99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CAE-40B2-ACAD-88CE78F360B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CAE-40B2-ACAD-88CE78F360B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CAE-40B2-ACAD-88CE78F360BA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CAE-40B2-ACAD-88CE78F360BA}"/>
              </c:ext>
            </c:extLst>
          </c:dPt>
          <c:dLbls>
            <c:dLbl>
              <c:idx val="2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CAE-40B2-ACAD-88CE78F360B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</c:extLst>
            </c:dLbl>
            <c:dLbl>
              <c:idx val="3"/>
              <c:layout/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CAE-40B2-ACAD-88CE78F360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Owners</c:v>
                </c:pt>
                <c:pt idx="1">
                  <c:v>Board Members</c:v>
                </c:pt>
                <c:pt idx="2">
                  <c:v>Mgrs./Supvs.</c:v>
                </c:pt>
                <c:pt idx="3">
                  <c:v>Not High-Level Officials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33</c:v>
                </c:pt>
                <c:pt idx="2">
                  <c:v>13</c:v>
                </c:pt>
                <c:pt idx="3">
                  <c:v>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CAE-40B2-ACAD-88CE78F360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1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i="1" dirty="0">
                <a:solidFill>
                  <a:schemeClr val="bg1"/>
                </a:solidFill>
              </a:rPr>
              <a:t>FY16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1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47965114227809"/>
          <c:y val="9.4322252144053181E-2"/>
          <c:w val="0.75039825399498394"/>
          <c:h val="0.9042558863503593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99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76D-475E-A13F-9AF4AAE1242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76D-475E-A13F-9AF4AAE1242C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76D-475E-A13F-9AF4AAE1242C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76D-475E-A13F-9AF4AAE1242C}"/>
              </c:ext>
            </c:extLst>
          </c:dPt>
          <c:dLbls>
            <c:dLbl>
              <c:idx val="0"/>
              <c:layout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76D-475E-A13F-9AF4AAE1242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9984407889607857E-2"/>
                  <c:y val="-3.193604616216866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76D-475E-A13F-9AF4AAE1242C}"/>
                </c:ext>
                <c:ext xmlns:c15="http://schemas.microsoft.com/office/drawing/2012/chart" uri="{CE6537A1-D6FC-4f65-9D91-7224C49458BB}">
                  <c15:layout>
                    <c:manualLayout>
                      <c:w val="0.1367393079897857"/>
                      <c:h val="0.21164480047211309"/>
                    </c:manualLayout>
                  </c15:layout>
                </c:ext>
              </c:extLst>
            </c:dLbl>
            <c:dLbl>
              <c:idx val="3"/>
              <c:layout/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76D-475E-A13F-9AF4AAE1242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Owners</c:v>
                </c:pt>
                <c:pt idx="1">
                  <c:v>Board Members</c:v>
                </c:pt>
                <c:pt idx="2">
                  <c:v>Mgrs./Supvs.</c:v>
                </c:pt>
                <c:pt idx="3">
                  <c:v>Not High-Level Officials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</c:v>
                </c:pt>
                <c:pt idx="1">
                  <c:v>29</c:v>
                </c:pt>
                <c:pt idx="2">
                  <c:v>12</c:v>
                </c:pt>
                <c:pt idx="3">
                  <c:v>123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76D-475E-A13F-9AF4AAE12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  <a:sp3d>
              <a:contourClr>
                <a:srgbClr val="FF0000"/>
              </a:contourClr>
            </a:sp3d>
          </c:spPr>
          <c:invertIfNegative val="0"/>
          <c:dLbls>
            <c:dLbl>
              <c:idx val="0"/>
              <c:layout>
                <c:manualLayout>
                  <c:x val="1.1530700490054772E-3"/>
                  <c:y val="5.5786719761109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1530700490054772E-3"/>
                  <c:y val="5.5786719761109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530700490054772E-3"/>
                  <c:y val="5.5786719761109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530700490054772E-3"/>
                  <c:y val="5.5786719761109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153070049005308E-3"/>
                  <c:y val="5.5786719761109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3.1E-2</c:v>
                </c:pt>
                <c:pt idx="1">
                  <c:v>5.2999999999999999E-2</c:v>
                </c:pt>
                <c:pt idx="2">
                  <c:v>3.3000000000000002E-2</c:v>
                </c:pt>
                <c:pt idx="3">
                  <c:v>2.1299999999999999E-2</c:v>
                </c:pt>
                <c:pt idx="4">
                  <c:v>0.14580000000000001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gapDepth val="0"/>
        <c:shape val="box"/>
        <c:axId val="-350702544"/>
        <c:axId val="-350678608"/>
        <c:axId val="0"/>
      </c:bar3DChart>
      <c:catAx>
        <c:axId val="-35070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678608"/>
        <c:crosses val="autoZero"/>
        <c:auto val="1"/>
        <c:lblAlgn val="ctr"/>
        <c:lblOffset val="100"/>
        <c:noMultiLvlLbl val="0"/>
      </c:catAx>
      <c:valAx>
        <c:axId val="-350678608"/>
        <c:scaling>
          <c:orientation val="minMax"/>
          <c:max val="0.15000000000000002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702544"/>
        <c:crosses val="autoZero"/>
        <c:crossBetween val="between"/>
        <c:majorUnit val="5.000000000000001E-2"/>
        <c:minorUnit val="1.5000000000000003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930486672734664E-2"/>
          <c:y val="3.7838240711496003E-2"/>
          <c:w val="0.91238574278820506"/>
          <c:h val="0.870618390536356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Self-Reported Offense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2.3061400980109118E-3"/>
                  <c:y val="-1.662710777543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3061400980108697E-3"/>
                  <c:y val="-1.662710777543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061400980109543E-3"/>
                  <c:y val="-1.662710777543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3061400980109543E-3"/>
                  <c:y val="-1.662710777543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2D1-464E-ABF8-7EBC69BACEB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1.4999999999999999E-2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D1-464E-ABF8-7EBC69BACE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Cooperated with Investigation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</c:strCache>
            </c:strRef>
          </c:cat>
          <c:val>
            <c:numRef>
              <c:f>Sheet1!$C$4:$C$8</c:f>
              <c:numCache>
                <c:formatCode>General</c:formatCode>
                <c:ptCount val="5"/>
                <c:pt idx="0">
                  <c:v>0.621</c:v>
                </c:pt>
                <c:pt idx="1">
                  <c:v>0.64900000000000002</c:v>
                </c:pt>
                <c:pt idx="2">
                  <c:v>0.61699999999999999</c:v>
                </c:pt>
                <c:pt idx="3">
                  <c:v>0.61699999999999999</c:v>
                </c:pt>
                <c:pt idx="4">
                  <c:v>0.64580000000000004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1D-4E39-9909-BEBAA51ABC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Accepted Responsibility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</c:strCache>
            </c:strRef>
          </c:cat>
          <c:val>
            <c:numRef>
              <c:f>Sheet1!$D$4:$D$8</c:f>
              <c:numCache>
                <c:formatCode>General</c:formatCode>
                <c:ptCount val="5"/>
                <c:pt idx="0">
                  <c:v>0.24199999999999999</c:v>
                </c:pt>
                <c:pt idx="1">
                  <c:v>0.26300000000000001</c:v>
                </c:pt>
                <c:pt idx="2">
                  <c:v>0.35</c:v>
                </c:pt>
                <c:pt idx="3">
                  <c:v>0.25530000000000003</c:v>
                </c:pt>
                <c:pt idx="4">
                  <c:v>0.1875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1D-4E39-9909-BEBAA51AB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gapDepth val="0"/>
        <c:shape val="box"/>
        <c:axId val="-350707984"/>
        <c:axId val="-350702000"/>
        <c:axId val="0"/>
      </c:bar3DChart>
      <c:catAx>
        <c:axId val="-35070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702000"/>
        <c:crosses val="autoZero"/>
        <c:auto val="1"/>
        <c:lblAlgn val="ctr"/>
        <c:lblOffset val="100"/>
        <c:noMultiLvlLbl val="0"/>
      </c:catAx>
      <c:valAx>
        <c:axId val="-35070200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707984"/>
        <c:crosses val="autoZero"/>
        <c:crossBetween val="between"/>
        <c:majorUnit val="0.2"/>
        <c:minorUnit val="1.5000000000000003E-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355817442681297"/>
          <c:y val="6.2068961304034664E-2"/>
          <c:w val="0.69133277193046183"/>
          <c:h val="5.754513592552702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DB527-6B6F-4B93-9398-CB25E83B3079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0D80D-252F-442C-98C9-C99395963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9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FC6C32-02E0-4CBE-A046-68C7CCB2A1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8624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075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7155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8154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2963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1873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665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FC6C32-02E0-4CBE-A046-68C7CCB2A1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997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FC6C32-02E0-4CBE-A046-68C7CCB2A1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98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578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6679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1367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9082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5049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8030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892E2-D21B-4E45-916C-9652663D2E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961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11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11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" t="25499" r="418" b="10699"/>
          <a:stretch/>
        </p:blipFill>
        <p:spPr>
          <a:xfrm>
            <a:off x="0" y="1904950"/>
            <a:ext cx="12192000" cy="495910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0" y="1035050"/>
            <a:ext cx="12192000" cy="58435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cs typeface="Gisha" panose="020B0502040204020203" pitchFamily="34" charset="-79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cs typeface="Gisha" panose="020B0502040204020203" pitchFamily="34" charset="-79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sz="1400" dirty="0">
              <a:solidFill>
                <a:srgbClr val="141758"/>
              </a:solidFill>
              <a:cs typeface="Gisha" panose="020B0502040204020203" pitchFamily="34" charset="-79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905000"/>
            <a:ext cx="12192000" cy="1412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7" descr="icon1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80" y="717253"/>
            <a:ext cx="2834640" cy="2834640"/>
          </a:xfrm>
          <a:prstGeom prst="ellipse">
            <a:avLst/>
          </a:prstGeom>
          <a:noFill/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4141693"/>
            <a:ext cx="12192000" cy="27163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4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4pPr>
            <a:lvl5pPr marL="1828755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4894729"/>
            <a:ext cx="12192000" cy="19632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aseline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612495"/>
      </p:ext>
    </p:extLst>
  </p:cSld>
  <p:clrMapOvr>
    <a:masterClrMapping/>
  </p:clrMapOvr>
  <p:transition spd="med"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394E9EC-EAA9-49F0-84E1-2A83AABCEECD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605119" y="1756024"/>
            <a:ext cx="10986246" cy="4351338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65127"/>
            <a:ext cx="12192000" cy="1208179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14399" y="6172696"/>
            <a:ext cx="10152111" cy="68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282896"/>
      </p:ext>
    </p:extLst>
  </p:cSld>
  <p:clrMapOvr>
    <a:masterClrMapping/>
  </p:clrMapOvr>
  <p:transition spd="med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F8E4D74-BBD0-4D72-A8C7-28947E807EEF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1532965" y="1756024"/>
            <a:ext cx="9157447" cy="4351338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65127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93914" y="6172696"/>
            <a:ext cx="10072598" cy="68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0082174"/>
      </p:ext>
    </p:extLst>
  </p:cSld>
  <p:clrMapOvr>
    <a:masterClrMapping/>
  </p:clrMapOvr>
  <p:transition spd="med"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D78B261-37F6-46C0-BEC9-6D9936DD1A45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2474260" y="1756024"/>
            <a:ext cx="7261412" cy="4351338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65127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1007165" y="6172696"/>
            <a:ext cx="10059346" cy="68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3294761"/>
      </p:ext>
    </p:extLst>
  </p:cSld>
  <p:clrMapOvr>
    <a:masterClrMapping/>
  </p:clrMapOvr>
  <p:transition spd="med">
    <p:pull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6F446C1-4D6B-4E0B-8107-EB98C1F8E809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365127"/>
            <a:ext cx="12192000" cy="124534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63388" y="161047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333564" y="161047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93913" y="6185646"/>
            <a:ext cx="9906517" cy="6723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8466661"/>
      </p:ext>
    </p:extLst>
  </p:cSld>
  <p:clrMapOvr>
    <a:masterClrMapping/>
  </p:clrMapOvr>
  <p:transition spd="med">
    <p:pull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502F991-03F6-47FB-996F-C205BA7A30EC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365128"/>
            <a:ext cx="12192000" cy="61650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63388" y="1209165"/>
            <a:ext cx="5181600" cy="475264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333564" y="1209165"/>
            <a:ext cx="5181600" cy="475264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1033670" y="6189339"/>
            <a:ext cx="10032841" cy="6686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6262"/>
      </p:ext>
    </p:extLst>
  </p:cSld>
  <p:clrMapOvr>
    <a:masterClrMapping/>
  </p:clrMapOvr>
  <p:transition spd="med">
    <p:pull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6D2D45B-80B9-4839-991B-51825009F891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0" y="320675"/>
            <a:ext cx="12192000" cy="11105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3"/>
          </p:nvPr>
        </p:nvSpPr>
        <p:spPr>
          <a:xfrm>
            <a:off x="6105525" y="1829827"/>
            <a:ext cx="5499100" cy="423479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4"/>
          </p:nvPr>
        </p:nvSpPr>
        <p:spPr>
          <a:xfrm>
            <a:off x="577850" y="1829752"/>
            <a:ext cx="5527675" cy="42348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54157" y="6131860"/>
            <a:ext cx="10112354" cy="726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9640816"/>
      </p:ext>
    </p:extLst>
  </p:cSld>
  <p:clrMapOvr>
    <a:masterClrMapping/>
  </p:clrMapOvr>
  <p:transition spd="med">
    <p:pull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8B063D9-68FE-4514-8350-9913DB453A1C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630" y="5688344"/>
            <a:ext cx="1029825" cy="968703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0" y="1214362"/>
            <a:ext cx="12192000" cy="68262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="1" i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 b="1" i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 b="1" i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 b="1" i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 b="1" i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0" y="320675"/>
            <a:ext cx="12192000" cy="89376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 sz="36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033669" y="6176963"/>
            <a:ext cx="9866761" cy="68103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>
              <a:buFontTx/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>
              <a:buFontTx/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>
              <a:buFontTx/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>
              <a:buFontTx/>
              <a:buNone/>
              <a:defRPr sz="16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hart Placeholder 17"/>
          <p:cNvSpPr>
            <a:spLocks noGrp="1"/>
          </p:cNvSpPr>
          <p:nvPr>
            <p:ph type="chart" sz="quarter" idx="14"/>
          </p:nvPr>
        </p:nvSpPr>
        <p:spPr>
          <a:xfrm>
            <a:off x="609600" y="1896987"/>
            <a:ext cx="10972800" cy="4279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pPr lvl="0"/>
            <a:r>
              <a:rPr lang="en-US" noProof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933284105"/>
      </p:ext>
    </p:extLst>
  </p:cSld>
  <p:clrMapOvr>
    <a:masterClrMapping/>
  </p:clrMapOvr>
  <p:transition spd="med">
    <p:pull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" t="53335" r="476" b="25277"/>
          <a:stretch/>
        </p:blipFill>
        <p:spPr>
          <a:xfrm>
            <a:off x="-16934" y="4867835"/>
            <a:ext cx="12208933" cy="1995019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-25400" y="4867275"/>
            <a:ext cx="12192000" cy="141288"/>
          </a:xfrm>
          <a:prstGeom prst="rect">
            <a:avLst/>
          </a:prstGeom>
          <a:solidFill>
            <a:srgbClr val="960000"/>
          </a:solidFill>
          <a:ln>
            <a:solidFill>
              <a:srgbClr val="96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F3DDAF0-DE20-48DD-B764-B79A6B1FB2B1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B48F90F-8149-405C-B84F-44C07978EA88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38200" y="5686425"/>
          <a:ext cx="11017250" cy="366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8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10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38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338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www.ussc.gov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(202) 502-4500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@</a:t>
                      </a:r>
                      <a:r>
                        <a:rPr lang="en-US" sz="1800" b="1" u="none" kern="1200" baseline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theusscgov</a:t>
                      </a:r>
                      <a:endParaRPr lang="en-US" sz="1800" b="1" u="none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pubaffairs@ussc.gov</a:t>
                      </a: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9" name="Picture 6"/>
          <p:cNvPicPr>
            <a:picLocks noChangeAspect="1"/>
          </p:cNvPicPr>
          <p:nvPr userDrawn="1"/>
        </p:nvPicPr>
        <p:blipFill>
          <a:blip r:embed="rId4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3" y="5699125"/>
            <a:ext cx="458787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://www.clker.com/cliparts/y/D/Q/T/v/U/purple-phone-logo1-md.png"/>
          <p:cNvPicPr>
            <a:picLocks noChangeAspect="1" noChangeArrowheads="1"/>
          </p:cNvPicPr>
          <p:nvPr userDrawn="1"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5686425"/>
            <a:ext cx="422275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4843" y="5514621"/>
            <a:ext cx="715967" cy="715967"/>
          </a:xfrm>
          <a:prstGeom prst="round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0931" y="5514622"/>
            <a:ext cx="682653" cy="690484"/>
          </a:xfrm>
          <a:prstGeom prst="round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43" y="286048"/>
            <a:ext cx="1029825" cy="968703"/>
          </a:xfrm>
          <a:prstGeom prst="rect">
            <a:avLst/>
          </a:prstGeom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0" y="2602842"/>
            <a:ext cx="10515600" cy="108589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 b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25400" y="1923771"/>
            <a:ext cx="12166600" cy="2918337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 baseline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 sz="40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 sz="40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 sz="40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 sz="40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4318374"/>
      </p:ext>
    </p:extLst>
  </p:cSld>
  <p:clrMapOvr>
    <a:masterClrMapping/>
  </p:clrMapOvr>
  <p:transition spd="med">
    <p:pull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8D0D1DB-93CC-4009-8642-BAADC25D7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37923"/>
      </p:ext>
    </p:extLst>
  </p:cSld>
  <p:clrMapOvr>
    <a:masterClrMapping/>
  </p:clrMapOvr>
  <p:transition spd="med">
    <p:pull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770790A-5630-470D-96C0-B20D02854CA6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BB26169-6D87-46F6-BD0B-22263D7151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6600"/>
      </p:ext>
    </p:extLst>
  </p:cSld>
  <p:clrMapOvr>
    <a:masterClrMapping/>
  </p:clrMapOvr>
  <p:transition spd="med"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" t="53335" r="476" b="25277"/>
          <a:stretch/>
        </p:blipFill>
        <p:spPr>
          <a:xfrm>
            <a:off x="-3487" y="4887940"/>
            <a:ext cx="12195487" cy="1995019"/>
          </a:xfrm>
          <a:prstGeom prst="rect">
            <a:avLst/>
          </a:prstGeom>
        </p:spPr>
      </p:pic>
      <p:pic>
        <p:nvPicPr>
          <p:cNvPr id="6" name="Picture 2" descr="http://www.clker.com/cliparts/y/D/Q/T/v/U/purple-phone-logo1-md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5610225"/>
            <a:ext cx="438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2048" y="5458348"/>
            <a:ext cx="715967" cy="715967"/>
          </a:xfrm>
          <a:prstGeom prst="round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668" y="5458348"/>
            <a:ext cx="671816" cy="679523"/>
          </a:xfrm>
          <a:prstGeom prst="roundRect">
            <a:avLst/>
          </a:prstGeom>
        </p:spPr>
      </p:pic>
      <p:pic>
        <p:nvPicPr>
          <p:cNvPr id="9" name="Pictur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775" y="5643563"/>
            <a:ext cx="455613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C03708C-3271-4BEE-AE19-5BF48106438D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588" y="4867275"/>
            <a:ext cx="12192000" cy="1412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76288" y="5575300"/>
          <a:ext cx="11101387" cy="420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6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410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11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585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www.ussc.gov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(202) 502-4500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@</a:t>
                      </a:r>
                      <a:r>
                        <a:rPr lang="en-US" sz="1800" b="1" u="none" kern="1200" baseline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theusscgov</a:t>
                      </a:r>
                      <a:endParaRPr lang="en-US" sz="1800" b="1" u="none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pubaffairs@ussc.gov</a:t>
                      </a: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Oval 12"/>
          <p:cNvSpPr/>
          <p:nvPr userDrawn="1"/>
        </p:nvSpPr>
        <p:spPr>
          <a:xfrm>
            <a:off x="268288" y="292100"/>
            <a:ext cx="1033462" cy="969963"/>
          </a:xfrm>
          <a:prstGeom prst="ellipse">
            <a:avLst/>
          </a:prstGeom>
          <a:blipFill dpi="0" rotWithShape="1">
            <a:blip r:embed="rId7">
              <a:alphaModFix amt="4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231" y="703242"/>
            <a:ext cx="12169775" cy="500856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525" y="2219917"/>
            <a:ext cx="12157075" cy="278864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47686"/>
      </p:ext>
    </p:extLst>
  </p:cSld>
  <p:clrMapOvr>
    <a:masterClrMapping/>
  </p:clrMapOvr>
  <p:transition spd="med"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0D2C2A2-3796-4E58-90A9-2489464ADB27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Oval 4"/>
          <p:cNvSpPr/>
          <p:nvPr userDrawn="1"/>
        </p:nvSpPr>
        <p:spPr>
          <a:xfrm>
            <a:off x="10885488" y="5626100"/>
            <a:ext cx="1033462" cy="969963"/>
          </a:xfrm>
          <a:prstGeom prst="ellipse">
            <a:avLst/>
          </a:prstGeom>
          <a:blipFill dpi="0" rotWithShape="1">
            <a:blip r:embed="rId2">
              <a:alphaModFix amt="4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" y="430461"/>
            <a:ext cx="1216601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Calisto MT" panose="0204060305050503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618566" y="1756024"/>
            <a:ext cx="10972800" cy="441617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707047"/>
      </p:ext>
    </p:extLst>
  </p:cSld>
  <p:clrMapOvr>
    <a:masterClrMapping/>
  </p:clrMapOvr>
  <p:transition spd="med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Si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F5EB929-27D3-4996-ACA9-F6090EEACF4D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6" name="Oval 5"/>
          <p:cNvSpPr/>
          <p:nvPr userDrawn="1"/>
        </p:nvSpPr>
        <p:spPr>
          <a:xfrm>
            <a:off x="10885488" y="5626100"/>
            <a:ext cx="1033462" cy="969963"/>
          </a:xfrm>
          <a:prstGeom prst="ellipse">
            <a:avLst/>
          </a:prstGeom>
          <a:blipFill dpi="0" rotWithShape="1">
            <a:blip r:embed="rId2">
              <a:alphaModFix amt="4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365127"/>
            <a:ext cx="12166013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353" y="1825625"/>
            <a:ext cx="5244353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3224" y="1825625"/>
            <a:ext cx="5271246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57846"/>
      </p:ext>
    </p:extLst>
  </p:cSld>
  <p:clrMapOvr>
    <a:masterClrMapping/>
  </p:clrMapOvr>
  <p:transition spd="med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C4DAB9D-342F-47E0-83E5-95189EBA0346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0" y="884238"/>
            <a:ext cx="12192000" cy="13255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 userDrawn="1"/>
        </p:nvSpPr>
        <p:spPr>
          <a:xfrm>
            <a:off x="10885488" y="5626100"/>
            <a:ext cx="1033462" cy="969963"/>
          </a:xfrm>
          <a:prstGeom prst="ellipse">
            <a:avLst/>
          </a:prstGeom>
          <a:blipFill dpi="0" rotWithShape="1">
            <a:blip r:embed="rId2">
              <a:alphaModFix amt="4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half" idx="2"/>
          </p:nvPr>
        </p:nvSpPr>
        <p:spPr>
          <a:xfrm>
            <a:off x="632012" y="1825625"/>
            <a:ext cx="1101388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468602"/>
            <a:ext cx="12166013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020416" y="6176963"/>
            <a:ext cx="10027809" cy="681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 marL="457189" indent="0">
              <a:buNone/>
              <a:defRPr sz="1600"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 marL="914377" indent="0">
              <a:buNone/>
              <a:defRPr sz="1600"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 marL="1371566" indent="0">
              <a:buNone/>
              <a:defRPr sz="1600"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 marL="1828755" indent="0">
              <a:buNone/>
              <a:defRPr sz="1600"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5215841"/>
      </p:ext>
    </p:extLst>
  </p:cSld>
  <p:clrMapOvr>
    <a:masterClrMapping/>
  </p:clrMapOvr>
  <p:transition spd="med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o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" t="53335" r="476" b="25277"/>
          <a:stretch/>
        </p:blipFill>
        <p:spPr>
          <a:xfrm>
            <a:off x="-3487" y="4887940"/>
            <a:ext cx="12195487" cy="1995019"/>
          </a:xfrm>
          <a:prstGeom prst="rect">
            <a:avLst/>
          </a:prstGeom>
        </p:spPr>
      </p:pic>
      <p:pic>
        <p:nvPicPr>
          <p:cNvPr id="5" name="Picture 2" descr="http://www.clker.com/cliparts/y/D/Q/T/v/U/purple-phone-logo1-md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5610225"/>
            <a:ext cx="438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2048" y="5458348"/>
            <a:ext cx="715967" cy="715967"/>
          </a:xfrm>
          <a:prstGeom prst="round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668" y="5458348"/>
            <a:ext cx="671816" cy="679523"/>
          </a:xfrm>
          <a:prstGeom prst="roundRect">
            <a:avLst/>
          </a:prstGeom>
        </p:spPr>
      </p:pic>
      <p:pic>
        <p:nvPicPr>
          <p:cNvPr id="8" name="Pictur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775" y="5643563"/>
            <a:ext cx="455613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588" y="4867275"/>
            <a:ext cx="12192000" cy="1412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76288" y="5575300"/>
          <a:ext cx="11101387" cy="420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6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410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11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585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www.ussc.gov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(202) 502-4500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@</a:t>
                      </a:r>
                      <a:r>
                        <a:rPr lang="en-US" sz="1800" b="1" u="none" kern="1200" baseline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theusscgov</a:t>
                      </a:r>
                      <a:endParaRPr lang="en-US" sz="1800" b="1" u="none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pubaffairs@ussc.gov</a:t>
                      </a:r>
                    </a:p>
                  </a:txBody>
                  <a:tcPr marL="91439" marR="91439" marT="45702" marB="4570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FB0856F-5474-4DE2-8697-C177EC7A70FC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268288" y="292100"/>
            <a:ext cx="1033462" cy="969963"/>
          </a:xfrm>
          <a:prstGeom prst="ellipse">
            <a:avLst/>
          </a:prstGeom>
          <a:blipFill dpi="0" rotWithShape="1">
            <a:blip r:embed="rId7">
              <a:alphaModFix amt="4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200" y="2602842"/>
            <a:ext cx="10515600" cy="108589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 b="1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231" y="1600200"/>
            <a:ext cx="12169775" cy="411160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 baseline="0">
                <a:solidFill>
                  <a:schemeClr val="bg1"/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25922"/>
      </p:ext>
    </p:extLst>
  </p:cSld>
  <p:clrMapOvr>
    <a:masterClrMapping/>
  </p:clrMapOvr>
  <p:transition spd="med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2113397"/>
      </p:ext>
    </p:extLst>
  </p:cSld>
  <p:clrMapOvr>
    <a:masterClrMapping/>
  </p:clrMapOvr>
  <p:transition spd="med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AC8BB46-48D4-43B3-ABA6-1F1D3778C40B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" t="-689" r="418" b="10698"/>
          <a:stretch/>
        </p:blipFill>
        <p:spPr>
          <a:xfrm>
            <a:off x="0" y="-130628"/>
            <a:ext cx="12192000" cy="6994682"/>
          </a:xfrm>
          <a:prstGeom prst="rect">
            <a:avLst/>
          </a:prstGeom>
        </p:spPr>
      </p:pic>
      <p:pic>
        <p:nvPicPr>
          <p:cNvPr id="6" name="Picture 5" descr="icon1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80" y="717253"/>
            <a:ext cx="2834640" cy="2834640"/>
          </a:xfrm>
          <a:prstGeom prst="ellipse">
            <a:avLst/>
          </a:prstGeom>
          <a:noFill/>
        </p:spPr>
      </p:pic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4141693"/>
            <a:ext cx="12192000" cy="27163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4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4pPr>
            <a:lvl5pPr marL="1828755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4894729"/>
            <a:ext cx="12192000" cy="19632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baseline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2902957"/>
      </p:ext>
    </p:extLst>
  </p:cSld>
  <p:clrMapOvr>
    <a:masterClrMapping/>
  </p:clrMapOvr>
  <p:transition spd="med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" t="53335" r="476" b="25277"/>
          <a:stretch/>
        </p:blipFill>
        <p:spPr>
          <a:xfrm>
            <a:off x="-16934" y="4867835"/>
            <a:ext cx="12208933" cy="1995019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1588" y="4867275"/>
            <a:ext cx="12192000" cy="141288"/>
          </a:xfrm>
          <a:prstGeom prst="rect">
            <a:avLst/>
          </a:prstGeom>
          <a:solidFill>
            <a:srgbClr val="960000"/>
          </a:solidFill>
          <a:ln>
            <a:solidFill>
              <a:srgbClr val="96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9423400" y="138113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Lucida Sans Typewriter" panose="020B0509030504030204" pitchFamily="49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7B050B8-36DF-43DE-9C62-A59292239768}" type="slidenum">
              <a:rPr lang="en-US" smtClean="0">
                <a:solidFill>
                  <a:schemeClr val="accent5">
                    <a:lumMod val="50000"/>
                  </a:scheme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5686425"/>
          <a:ext cx="11017250" cy="366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8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10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38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338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www.ussc.gov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(202) 502-4500</a:t>
                      </a:r>
                      <a:endParaRPr 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@</a:t>
                      </a:r>
                      <a:r>
                        <a:rPr lang="en-US" sz="1800" b="1" u="none" kern="1200" baseline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theusscgov</a:t>
                      </a:r>
                      <a:endParaRPr lang="en-US" sz="1800" b="1" u="none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pubaffairs@ussc.gov</a:t>
                      </a:r>
                    </a:p>
                  </a:txBody>
                  <a:tcPr marL="91435" marR="91435" marT="45839" marB="4583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8" name="Picture 5"/>
          <p:cNvPicPr>
            <a:picLocks noChangeAspect="1"/>
          </p:cNvPicPr>
          <p:nvPr userDrawn="1"/>
        </p:nvPicPr>
        <p:blipFill>
          <a:blip r:embed="rId4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3" y="5699125"/>
            <a:ext cx="458787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://www.clker.com/cliparts/y/D/Q/T/v/U/purple-phone-logo1-md.png"/>
          <p:cNvPicPr>
            <a:picLocks noChangeAspect="1" noChangeArrowheads="1"/>
          </p:cNvPicPr>
          <p:nvPr userDrawn="1"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5686425"/>
            <a:ext cx="422275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4843" y="5514621"/>
            <a:ext cx="715967" cy="715967"/>
          </a:xfrm>
          <a:prstGeom prst="round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0931" y="5514622"/>
            <a:ext cx="682653" cy="690484"/>
          </a:xfrm>
          <a:prstGeom prst="round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43" y="286048"/>
            <a:ext cx="1029825" cy="968703"/>
          </a:xfrm>
          <a:prstGeom prst="rect">
            <a:avLst/>
          </a:prstGeom>
        </p:spPr>
      </p:pic>
      <p:sp>
        <p:nvSpPr>
          <p:cNvPr id="4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231" y="1008130"/>
            <a:ext cx="12169775" cy="470367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 baseline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>
                <a:solidFill>
                  <a:schemeClr val="bg1"/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1"/>
          </p:nvPr>
        </p:nvSpPr>
        <p:spPr>
          <a:xfrm>
            <a:off x="9525" y="2030413"/>
            <a:ext cx="12157075" cy="2836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 marL="457189" indent="0" algn="ctr">
              <a:buFontTx/>
              <a:buNone/>
              <a:defRPr sz="2800">
                <a:latin typeface="Cambria" panose="02040503050406030204" pitchFamily="18" charset="0"/>
              </a:defRPr>
            </a:lvl2pPr>
            <a:lvl3pPr marL="914377" indent="0" algn="ctr">
              <a:buFontTx/>
              <a:buNone/>
              <a:defRPr sz="2800">
                <a:latin typeface="Cambria" panose="02040503050406030204" pitchFamily="18" charset="0"/>
              </a:defRPr>
            </a:lvl3pPr>
            <a:lvl4pPr marL="1371566" indent="0" algn="ctr">
              <a:buFontTx/>
              <a:buNone/>
              <a:defRPr sz="2800">
                <a:latin typeface="Cambria" panose="02040503050406030204" pitchFamily="18" charset="0"/>
              </a:defRPr>
            </a:lvl4pPr>
            <a:lvl5pPr marL="1828755" indent="0" algn="ctr">
              <a:buFontTx/>
              <a:buNone/>
              <a:defRPr sz="2800"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99230"/>
      </p:ext>
    </p:extLst>
  </p:cSld>
  <p:clrMapOvr>
    <a:masterClrMapping/>
  </p:clrMapOvr>
  <p:transition spd="med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717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ransition spd="med">
    <p:pull dir="u"/>
  </p:transition>
  <p:hf hdr="0" ftr="0" dt="0"/>
  <p:txStyles>
    <p:titleStyle>
      <a:lvl1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2pPr>
      <a:lvl3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3pPr>
      <a:lvl4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4pPr>
      <a:lvl5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9pPr>
    </p:titleStyle>
    <p:bodyStyle>
      <a:lvl1pPr marL="227013" indent="-227013" algn="l" defTabSz="912813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27013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pril 9, 2018"/>
          <p:cNvSpPr txBox="1"/>
          <p:nvPr/>
        </p:nvSpPr>
        <p:spPr>
          <a:xfrm>
            <a:off x="157655" y="6414925"/>
            <a:ext cx="2376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April 9, 2018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22332" y="3674151"/>
            <a:ext cx="8922776" cy="1310804"/>
          </a:xfrm>
        </p:spPr>
        <p:txBody>
          <a:bodyPr/>
          <a:lstStyle/>
          <a:p>
            <a:r>
              <a:rPr lang="en-US" sz="4400" b="1" dirty="0">
                <a:latin typeface="Calisto MT" panose="02040603050505030304" pitchFamily="18" charset="0"/>
              </a:rPr>
              <a:t>Department of Justice</a:t>
            </a:r>
          </a:p>
          <a:p>
            <a:r>
              <a:rPr lang="en-US" sz="4400" b="1" dirty="0">
                <a:latin typeface="Calisto MT" panose="02040603050505030304" pitchFamily="18" charset="0"/>
              </a:rPr>
              <a:t>Antitrust Compliance Roundtable</a:t>
            </a:r>
          </a:p>
        </p:txBody>
      </p:sp>
      <p:sp>
        <p:nvSpPr>
          <p:cNvPr id="4" name="USSC seal" descr="United States Sentencing Commission seal" title="United States Sentencing Commission"/>
          <p:cNvSpPr txBox="1">
            <a:spLocks/>
          </p:cNvSpPr>
          <p:nvPr/>
        </p:nvSpPr>
        <p:spPr>
          <a:xfrm>
            <a:off x="2367189" y="880456"/>
            <a:ext cx="7096243" cy="1800152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960000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Department</a:t>
            </a:r>
            <a:r>
              <a:rPr lang="en-US" baseline="0" dirty="0" smtClean="0"/>
              <a:t> of Justice Antitrust Compliance </a:t>
            </a:r>
            <a:r>
              <a:rPr lang="en-US" baseline="0" dirty="0" err="1" smtClean="0"/>
              <a:t>Rountable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13200"/>
      </p:ext>
    </p:extLst>
  </p:cSld>
  <p:clrMapOvr>
    <a:masterClrMapping/>
  </p:clrMapOvr>
  <p:transition spd="med">
    <p:pull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2013-2017 </a:t>
            </a:r>
            <a:r>
              <a:rPr lang="en-US" altLang="en-US" i="1" dirty="0"/>
              <a:t>Sourcebooks of Federal Sentencing Statistics.</a:t>
            </a:r>
          </a:p>
        </p:txBody>
      </p:sp>
      <p:graphicFrame>
        <p:nvGraphicFramePr>
          <p:cNvPr id="7" name="Content Placeholder 6" descr="Bar chart &#10;FY13: &#10;Self-Reported Offense: 1.5% &#10;Cooperated with Investigation: 62.1% &#10;Accepted Responsibility: 24.2% &#10;&#10;FY14: &#10;Self-Reported Offense: 0.0% &#10;Cooperated with Investigation: 64.9% &#10;Accepted Responsibility: 26.3% &#10;&#10;FY15: &#10;Self-Reported Offense: 0.0% &#10;Cooperated with Investigation: 61.7% &#10;Accepted Responsibility: 35.0% &#10;&#10;FY16: &#10;Self-Reported Offense: 0.0% &#10;Cooperated with Investigation: 61.7% &#10;Accepted Responsibility: 25.5%&#10;&#10;FY17: &#10;Self-Reported Offense: 0.0% &#10;Cooperated with Investigation: 64.6% &#10;Accepted Responsibility: 18.8%&#10;" title="Percentag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0150209"/>
              </p:ext>
            </p:extLst>
          </p:nvPr>
        </p:nvGraphicFramePr>
        <p:xfrm>
          <a:off x="631825" y="1794165"/>
          <a:ext cx="11014075" cy="4606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ercentag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Percentage of Organizational Cases Receiving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Reduction in Culpability Score under </a:t>
            </a:r>
            <a:r>
              <a:rPr lang="en-US" dirty="0">
                <a:latin typeface="Calisto MT" panose="02040603050505030304" pitchFamily="18" charset="0"/>
              </a:rPr>
              <a:t>§8C2.5(g)</a:t>
            </a: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/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2013-2017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079416"/>
      </p:ext>
    </p:extLst>
  </p:cSld>
  <p:clrMapOvr>
    <a:masterClrMapping/>
  </p:clrMapOvr>
  <p:transition spd="med">
    <p:pull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2008-2017 </a:t>
            </a:r>
            <a:r>
              <a:rPr lang="en-US" altLang="en-US" i="1" dirty="0"/>
              <a:t>Sourcebooks of Federal Sentencing Statistics.</a:t>
            </a:r>
          </a:p>
        </p:txBody>
      </p:sp>
      <p:graphicFrame>
        <p:nvGraphicFramePr>
          <p:cNvPr id="7" name="Content Placeholder 6" descr="Bar Chart&#10;FY08: &#10;Fine: $50,000 &#10;Restitution: $180,000&#10;&#10;FY09: &#10;Fine: $105,000 &#10;Restitution: $300,000&#10;&#10;FY10: &#10;Fine: $180,000 &#10;Restitution: $150,000&#10;&#10;FY11: &#10;Fine: $100,000 &#10;Restitution: $210,000&#10;&#10;FY12: &#10;Fine: $200,000 &#10;Restitution: $120,000 &#10;&#10;FY13: &#10;Fine: $200,000 &#10;Restitution: $500,000&#10;&#10;FY14: &#10;Fine: $300,000 &#10;Restitution: $210,000&#10;&#10;FY15: &#10;Fine: $310,000 &#10;Restitution: $400,000&#10;&#10;FY16: &#10;Fine: $200,000 &#10;Restitution: $180,000&#10;&#10;FY17: &#10;Fine: $650,000 &#10;Restitution: $280,000&#10;" title="Fine and Restitution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52136731"/>
              </p:ext>
            </p:extLst>
          </p:nvPr>
        </p:nvGraphicFramePr>
        <p:xfrm>
          <a:off x="631825" y="1490132"/>
          <a:ext cx="11014075" cy="491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Fine and Restitution Distribution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2008-2017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079802"/>
      </p:ext>
    </p:extLst>
  </p:cSld>
  <p:clrMapOvr>
    <a:masterClrMapping/>
  </p:clrMapOvr>
  <p:transition spd="med">
    <p:pull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rce"/>
          <p:cNvSpPr txBox="1">
            <a:spLocks/>
          </p:cNvSpPr>
          <p:nvPr/>
        </p:nvSpPr>
        <p:spPr>
          <a:xfrm>
            <a:off x="1020416" y="6570133"/>
            <a:ext cx="10027809" cy="287867"/>
          </a:xfrm>
          <a:prstGeom prst="rect">
            <a:avLst/>
          </a:prstGeom>
        </p:spPr>
        <p:txBody>
          <a:bodyPr/>
          <a:lstStyle>
            <a:lvl1pPr marL="227013" indent="-227013" algn="l" defTabSz="912813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2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4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6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8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SOURCE: United States Sentencing Commission, 2017 Datafile, CORP17.</a:t>
            </a: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graphicFrame>
        <p:nvGraphicFramePr>
          <p:cNvPr id="8" name="Content Placeholder 7" descr="Restitution&#10;Fraud  $975.0&#10;Fraud  $ 16.1&#10;Fraud  $ 9.0 &#10;Fraud  $ 6.7 &#10;Fraud  $ 3.6 &#10;Fraud  $ 3.4 &#10;Fraud  $ 3.2 &#10;Fraud  $ 3.0 &#10;Fraud  $ 2.5 &#10;Import/Export Violation  $ 2.3 &#10;" title="Restitution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1737130"/>
              </p:ext>
            </p:extLst>
          </p:nvPr>
        </p:nvGraphicFramePr>
        <p:xfrm>
          <a:off x="6461125" y="1825625"/>
          <a:ext cx="52705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250">
                  <a:extLst>
                    <a:ext uri="{9D8B030D-6E8A-4147-A177-3AD203B41FA5}">
                      <a16:colId xmlns:a16="http://schemas.microsoft.com/office/drawing/2014/main" xmlns="" val="1227772918"/>
                    </a:ext>
                  </a:extLst>
                </a:gridCol>
                <a:gridCol w="2635250">
                  <a:extLst>
                    <a:ext uri="{9D8B030D-6E8A-4147-A177-3AD203B41FA5}">
                      <a16:colId xmlns:a16="http://schemas.microsoft.com/office/drawing/2014/main" xmlns="" val="42580585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Offense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Restitution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4577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487488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975.0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4326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30395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57300" algn="r"/>
                      <a:r>
                        <a:rPr lang="en-US" dirty="0"/>
                        <a:t>$   	9.0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9324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6.7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4945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1379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5971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14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351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8416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Import/Export</a:t>
                      </a:r>
                      <a:r>
                        <a:rPr lang="en-US" baseline="0" dirty="0"/>
                        <a:t> Violation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73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	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3178719"/>
                  </a:ext>
                </a:extLst>
              </a:tr>
            </a:tbl>
          </a:graphicData>
        </a:graphic>
      </p:graphicFrame>
      <p:graphicFrame>
        <p:nvGraphicFramePr>
          <p:cNvPr id="5" name="Content Placeholder 4" descr="Fines&#10;Environmental $2,800.0&#10;Fraud  $ 925.0&#10;Fraud  $ 710.0 &#10;Fraud  $ 550.0 &#10;Fraud  $ 395.0 &#10;Import/Export Violation  $ 287.0 &#10;Drugs (not FDA)  $ 208.0 &#10;Fraud  $ 203.0 &#10;Fraud  $ 94.9 &#10;Fraud  $ 93.0&#10;" title="Fines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57001426"/>
              </p:ext>
            </p:extLst>
          </p:nvPr>
        </p:nvGraphicFramePr>
        <p:xfrm>
          <a:off x="454159" y="1825625"/>
          <a:ext cx="524351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1757">
                  <a:extLst>
                    <a:ext uri="{9D8B030D-6E8A-4147-A177-3AD203B41FA5}">
                      <a16:colId xmlns:a16="http://schemas.microsoft.com/office/drawing/2014/main" xmlns="" val="2405443100"/>
                    </a:ext>
                  </a:extLst>
                </a:gridCol>
                <a:gridCol w="2621757">
                  <a:extLst>
                    <a:ext uri="{9D8B030D-6E8A-4147-A177-3AD203B41FA5}">
                      <a16:colId xmlns:a16="http://schemas.microsoft.com/office/drawing/2014/main" xmlns="" val="612699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Offense</a:t>
                      </a:r>
                      <a:r>
                        <a:rPr lang="en-US" baseline="0" dirty="0" smtClean="0"/>
                        <a:t>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6359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Environmental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625475" algn="r"/>
                      <a:r>
                        <a:rPr lang="en-US" dirty="0"/>
                        <a:t>$	2,800.0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08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371600" algn="r"/>
                      <a:r>
                        <a:rPr lang="en-US" dirty="0"/>
                        <a:t>$    	925.0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9242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710.0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4878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550.0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5507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395.0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8377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Import/Export Violation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287.0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4908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Drugs (not FDA)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208.0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716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37160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203.0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09869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Bribery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5713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/>
                          <a:ea typeface="+mn-ea"/>
                          <a:cs typeface="+mn-cs"/>
                        </a:rPr>
                        <a:t>$    	94.9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8058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Bribery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55713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$    	93.0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558961"/>
                  </a:ext>
                </a:extLst>
              </a:tr>
            </a:tbl>
          </a:graphicData>
        </a:graphic>
      </p:graphicFrame>
      <p:sp>
        <p:nvSpPr>
          <p:cNvPr id="2" name="Top Te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 </a:t>
            </a:r>
            <a:r>
              <a:rPr lang="en-US" dirty="0" smtClean="0"/>
              <a:t>Ten </a:t>
            </a:r>
            <a:r>
              <a:rPr lang="en-US" dirty="0"/>
              <a:t>Organizational Fines and Restitution Orders</a:t>
            </a:r>
            <a:br>
              <a:rPr lang="en-US" dirty="0"/>
            </a:br>
            <a:r>
              <a:rPr lang="en-US" dirty="0"/>
              <a:t>by Offense Type (Millions of Dollars)</a:t>
            </a:r>
            <a:br>
              <a:rPr lang="en-US" dirty="0"/>
            </a:br>
            <a:r>
              <a:rPr lang="en-US" dirty="0"/>
              <a:t>Fiscal Year 2017</a:t>
            </a:r>
          </a:p>
        </p:txBody>
      </p:sp>
    </p:spTree>
    <p:extLst>
      <p:ext uri="{BB962C8B-B14F-4D97-AF65-F5344CB8AC3E}">
        <p14:creationId xmlns:p14="http://schemas.microsoft.com/office/powerpoint/2010/main" val="1649937070"/>
      </p:ext>
    </p:extLst>
  </p:cSld>
  <p:clrMapOvr>
    <a:masterClrMapping/>
  </p:clrMapOvr>
  <p:transition spd="med">
    <p:pull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rce"/>
          <p:cNvSpPr txBox="1">
            <a:spLocks/>
          </p:cNvSpPr>
          <p:nvPr/>
        </p:nvSpPr>
        <p:spPr>
          <a:xfrm>
            <a:off x="1020416" y="6570133"/>
            <a:ext cx="10027809" cy="287867"/>
          </a:xfrm>
          <a:prstGeom prst="rect">
            <a:avLst/>
          </a:prstGeom>
        </p:spPr>
        <p:txBody>
          <a:bodyPr/>
          <a:lstStyle>
            <a:lvl1pPr marL="227013" indent="-227013" algn="l" defTabSz="912813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2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4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6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8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SOURCE: United States Sentencing Commission, 2016-2017 Datafiles, CORP16 and CORP17</a:t>
            </a: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Content Placeholder 6" descr="Pie chart&#10;FY 17 At least one individual Co-Defendants 45.8% No Individual Co-Defendants 54.2%&#10;" title="FY1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52316493"/>
              </p:ext>
            </p:extLst>
          </p:nvPr>
        </p:nvGraphicFramePr>
        <p:xfrm>
          <a:off x="6113463" y="1825625"/>
          <a:ext cx="5451475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6" descr="Pie chart&#10;FY 16 At least one individual Co-Defendants 53.8% No Individual Co-Defendants 46.2%&#10;" title="FY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209411"/>
              </p:ext>
            </p:extLst>
          </p:nvPr>
        </p:nvGraphicFramePr>
        <p:xfrm>
          <a:off x="624412" y="1825624"/>
          <a:ext cx="5451475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lationship of Individual Offender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 of Individual Offender</a:t>
            </a:r>
            <a:br>
              <a:rPr lang="en-US" dirty="0"/>
            </a:br>
            <a:r>
              <a:rPr lang="en-US" dirty="0"/>
              <a:t>To Organizational Cases</a:t>
            </a:r>
            <a:br>
              <a:rPr lang="en-US" dirty="0"/>
            </a:br>
            <a:r>
              <a:rPr lang="en-US" dirty="0"/>
              <a:t>Fiscal Years 2016-2017</a:t>
            </a:r>
          </a:p>
        </p:txBody>
      </p:sp>
    </p:spTree>
    <p:extLst>
      <p:ext uri="{BB962C8B-B14F-4D97-AF65-F5344CB8AC3E}">
        <p14:creationId xmlns:p14="http://schemas.microsoft.com/office/powerpoint/2010/main" val="1717470453"/>
      </p:ext>
    </p:extLst>
  </p:cSld>
  <p:clrMapOvr>
    <a:masterClrMapping/>
  </p:clrMapOvr>
  <p:transition spd="med">
    <p:pull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2013-2017 </a:t>
            </a:r>
            <a:r>
              <a:rPr lang="en-US" altLang="en-US" i="1" dirty="0"/>
              <a:t>Sourcebooks of Federal Sentencing Statistics.</a:t>
            </a:r>
          </a:p>
        </p:txBody>
      </p:sp>
      <p:graphicFrame>
        <p:nvGraphicFramePr>
          <p:cNvPr id="7" name="Content Placeholder 6" descr="Bar Chart &#10;FY13: 78% &#10;FY14: 70% &#10;FY15: 77% &#10;FY16:61% &#10;FY17: 63% &#10;" title="Percentage of Organizational Case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83161221"/>
              </p:ext>
            </p:extLst>
          </p:nvPr>
        </p:nvGraphicFramePr>
        <p:xfrm>
          <a:off x="631825" y="1490132"/>
          <a:ext cx="11014075" cy="491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ercentag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Percentage of Organizational Cases Receiving Probation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2013-2017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810175"/>
      </p:ext>
    </p:extLst>
  </p:cSld>
  <p:clrMapOvr>
    <a:masterClrMapping/>
  </p:clrMapOvr>
  <p:transition spd="med">
    <p:pull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rce"/>
          <p:cNvSpPr txBox="1">
            <a:spLocks/>
          </p:cNvSpPr>
          <p:nvPr/>
        </p:nvSpPr>
        <p:spPr>
          <a:xfrm>
            <a:off x="1020416" y="6570133"/>
            <a:ext cx="10027809" cy="287867"/>
          </a:xfrm>
          <a:prstGeom prst="rect">
            <a:avLst/>
          </a:prstGeom>
        </p:spPr>
        <p:txBody>
          <a:bodyPr/>
          <a:lstStyle>
            <a:lvl1pPr marL="0" indent="0" algn="l" defTabSz="912813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457189" indent="0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14377" indent="0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371566" indent="0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828755" indent="0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SOURCE: United States Sentencing Commission, 2013-2017 </a:t>
            </a: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Sourcebooks of Federal Sentencing Statistics.</a:t>
            </a:r>
          </a:p>
        </p:txBody>
      </p:sp>
      <p:graphicFrame>
        <p:nvGraphicFramePr>
          <p:cNvPr id="7" name="Content Placeholder 6" descr="Line Chart: &#10;FY13: 23.8% &#10;FY14: 27.8% &#10;FY15: 28.2% &#10;FY16: 20.5% &#10;FY17: 22.1% &#10;" title="Percentag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46265824"/>
              </p:ext>
            </p:extLst>
          </p:nvPr>
        </p:nvGraphicFramePr>
        <p:xfrm>
          <a:off x="631825" y="1828800"/>
          <a:ext cx="1106424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ercentag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Percentage of Organizational Cases With Court Ordered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Compliance / Ethics as Component of Sentence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2013-2017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631977"/>
      </p:ext>
    </p:extLst>
  </p:cSld>
  <p:clrMapOvr>
    <a:masterClrMapping/>
  </p:clrMapOvr>
  <p:transition spd="med">
    <p:pull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 descr="Internet: www.ussc.gov &#10;Phone: (202) 502-4500 &#10;Twitter: @theusscgov &#10;E-Mail: pubaffairs@ussc.gov" title="Footer"/>
          <p:cNvSpPr txBox="1">
            <a:spLocks/>
          </p:cNvSpPr>
          <p:nvPr/>
        </p:nvSpPr>
        <p:spPr>
          <a:xfrm>
            <a:off x="424433" y="5503295"/>
            <a:ext cx="11479237" cy="1120640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600" b="1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828755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66FFFF"/>
              </a:solidFill>
              <a:effectLst/>
              <a:uLnTx/>
              <a:uFillTx/>
              <a:latin typeface="Cambria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hank you!"/>
          <p:cNvSpPr>
            <a:spLocks noGrp="1"/>
          </p:cNvSpPr>
          <p:nvPr>
            <p:ph type="title"/>
          </p:nvPr>
        </p:nvSpPr>
        <p:spPr>
          <a:xfrm>
            <a:off x="0" y="2066799"/>
            <a:ext cx="12176640" cy="80251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Calisto MT" panose="02040603050505030304" pitchFamily="18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539919746"/>
      </p:ext>
    </p:extLst>
  </p:cSld>
  <p:clrMapOvr>
    <a:masterClrMapping/>
  </p:clrMapOvr>
  <p:transition spd="med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 descr="Internet: www.ussc.gov &#10;Phone: (202) 502-4500 &#10;Twitter: @theusscgov &#10;E-Mail: pubaffairs@ussc.gov" title="Footer"/>
          <p:cNvSpPr txBox="1">
            <a:spLocks/>
          </p:cNvSpPr>
          <p:nvPr/>
        </p:nvSpPr>
        <p:spPr>
          <a:xfrm>
            <a:off x="424433" y="5503295"/>
            <a:ext cx="11479237" cy="1120640"/>
          </a:xfrm>
          <a:prstGeom prst="rect">
            <a:avLst/>
          </a:prstGeom>
        </p:spPr>
        <p:txBody>
          <a:bodyPr/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600" b="1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828755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66FFFF"/>
              </a:solidFill>
              <a:effectLst/>
              <a:uLnTx/>
              <a:uFillTx/>
              <a:latin typeface="Cambria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 Placeholder 1" title="Kathleen Cooper Grilli"/>
          <p:cNvSpPr>
            <a:spLocks noGrp="1"/>
          </p:cNvSpPr>
          <p:nvPr>
            <p:ph type="body" sz="quarter" idx="10"/>
          </p:nvPr>
        </p:nvSpPr>
        <p:spPr>
          <a:xfrm>
            <a:off x="0" y="1885299"/>
            <a:ext cx="12169775" cy="1279932"/>
          </a:xfrm>
        </p:spPr>
        <p:txBody>
          <a:bodyPr/>
          <a:lstStyle/>
          <a:p>
            <a:r>
              <a:rPr lang="en-US" sz="4000" dirty="0">
                <a:cs typeface="Arial" panose="020B0604020202020204" pitchFamily="34" charset="0"/>
              </a:rPr>
              <a:t>Kathleen Cooper Grilli</a:t>
            </a:r>
          </a:p>
          <a:p>
            <a:r>
              <a:rPr lang="en-US" dirty="0">
                <a:solidFill>
                  <a:srgbClr val="66FFFF"/>
                </a:solidFill>
                <a:cs typeface="Arial" panose="020B0604020202020204" pitchFamily="34" charset="0"/>
              </a:rPr>
              <a:t>General Counsel    </a:t>
            </a:r>
          </a:p>
          <a:p>
            <a:r>
              <a:rPr lang="en-US" i="1" dirty="0">
                <a:solidFill>
                  <a:srgbClr val="66FFFF"/>
                </a:solidFill>
                <a:cs typeface="Arial" panose="020B0604020202020204" pitchFamily="34" charset="0"/>
              </a:rPr>
              <a:t>              </a:t>
            </a:r>
            <a:endParaRPr lang="en-US" dirty="0">
              <a:solidFill>
                <a:srgbClr val="66FFFF"/>
              </a:solidFill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Kathleen Cooper </a:t>
            </a:r>
            <a:r>
              <a:rPr lang="en-US" dirty="0" err="1" smtClean="0"/>
              <a:t>Grilli</a:t>
            </a:r>
            <a:r>
              <a:rPr lang="en-US" dirty="0" smtClean="0"/>
              <a:t> General Counsel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87607"/>
      </p:ext>
    </p:extLst>
  </p:cSld>
  <p:clrMapOvr>
    <a:masterClrMapping/>
  </p:clrMapOvr>
  <p:transition spd="med">
    <p:pull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2008-2017 </a:t>
            </a:r>
            <a:r>
              <a:rPr lang="en-US" altLang="en-US" i="1" dirty="0"/>
              <a:t>Sourcebooks of Federal Sentencing Statistics.</a:t>
            </a:r>
          </a:p>
        </p:txBody>
      </p:sp>
      <p:graphicFrame>
        <p:nvGraphicFramePr>
          <p:cNvPr id="7" name="Content Placeholder 6" descr="Chart: &#10;FY08: 199 &#10;FY09: 177 &#10;FY10: 149 &#10;FY11: 160 &#10;FY12: 187 &#10;FY13: 172 &#10;FY14: 162 &#10;FY15: 181 &#10;FY16: 132 &#10;FY17: 131&#10;" title="Number of Organizational Cases Fiscal Years 2008-201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15553669"/>
              </p:ext>
            </p:extLst>
          </p:nvPr>
        </p:nvGraphicFramePr>
        <p:xfrm>
          <a:off x="631825" y="1490132"/>
          <a:ext cx="11014075" cy="491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Number of Organizational Case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Number of Organizational Cases 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2008-2017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87668"/>
      </p:ext>
    </p:extLst>
  </p:cSld>
  <p:clrMapOvr>
    <a:masterClrMapping/>
  </p:clrMapOvr>
  <p:transition spd="med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2017 Datafile, CORP17</a:t>
            </a:r>
            <a:endParaRPr lang="en-US" altLang="en-US" i="1" dirty="0"/>
          </a:p>
        </p:txBody>
      </p:sp>
      <p:graphicFrame>
        <p:nvGraphicFramePr>
          <p:cNvPr id="7" name="Content Placeholder 6" descr="Pie Chart&#10;Less than 50 employees: 65.4% &#10;50-99 Employees: 3.7% &#10;100-499 Employees: 8.6% &#10;500-999 Employees 3.7% &#10;More than 1000 Employees 18.5% &#10;" title="Size of Organization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35566303"/>
              </p:ext>
            </p:extLst>
          </p:nvPr>
        </p:nvGraphicFramePr>
        <p:xfrm>
          <a:off x="631825" y="1490132"/>
          <a:ext cx="11014075" cy="491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ize"/>
          <p:cNvSpPr>
            <a:spLocks noGrp="1"/>
          </p:cNvSpPr>
          <p:nvPr>
            <p:ph type="title"/>
          </p:nvPr>
        </p:nvSpPr>
        <p:spPr>
          <a:xfrm>
            <a:off x="0" y="164569"/>
            <a:ext cx="12166013" cy="1325563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Size of Organizations Sentenced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By Number of Employees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16549"/>
      </p:ext>
    </p:extLst>
  </p:cSld>
  <p:clrMapOvr>
    <a:masterClrMapping/>
  </p:clrMapOvr>
  <p:transition spd="med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dnotes"/>
          <p:cNvSpPr>
            <a:spLocks noGrp="1"/>
          </p:cNvSpPr>
          <p:nvPr>
            <p:ph type="body" sz="quarter" idx="10"/>
          </p:nvPr>
        </p:nvSpPr>
        <p:spPr>
          <a:xfrm>
            <a:off x="0" y="5950038"/>
            <a:ext cx="12166013" cy="907962"/>
          </a:xfrm>
        </p:spPr>
        <p:txBody>
          <a:bodyPr/>
          <a:lstStyle/>
          <a:p>
            <a:pPr marL="60325" indent="-60325">
              <a:spcBef>
                <a:spcPct val="0"/>
              </a:spcBef>
            </a:pPr>
            <a:r>
              <a:rPr lang="en-US" altLang="en-US" sz="1200" baseline="30000" dirty="0">
                <a:latin typeface="+mj-lt"/>
              </a:rPr>
              <a:t>1 </a:t>
            </a:r>
            <a:r>
              <a:rPr lang="en-US" altLang="en-US" sz="1200" dirty="0">
                <a:latin typeface="+mj-lt"/>
              </a:rPr>
              <a:t>The Other category includes the following offense types: Drugs (not FDA), Bribery, Immigration, </a:t>
            </a:r>
            <a:r>
              <a:rPr lang="en-US" altLang="en-US" sz="1200" dirty="0"/>
              <a:t>Obstruction of Justice, Money Laundering, Administration of Justice, Copyright/Trademark Infringement, </a:t>
            </a:r>
            <a:r>
              <a:rPr lang="en-US" altLang="en-US" sz="1200" dirty="0">
                <a:latin typeface="+mj-lt"/>
              </a:rPr>
              <a:t>Firearms, Gambling, Larceny/Theft/Embezzlement, Other, </a:t>
            </a:r>
            <a:r>
              <a:rPr lang="en-US" altLang="en-US" sz="1200" dirty="0"/>
              <a:t>Racketeering,  and </a:t>
            </a:r>
            <a:r>
              <a:rPr lang="en-US" altLang="en-US" sz="1200" dirty="0">
                <a:latin typeface="+mj-lt"/>
              </a:rPr>
              <a:t>Tax.</a:t>
            </a:r>
            <a:endParaRPr lang="en-US" altLang="en-US" sz="1200" baseline="30000" dirty="0">
              <a:latin typeface="+mj-lt"/>
            </a:endParaRPr>
          </a:p>
          <a:p>
            <a:pPr marL="60325" indent="-60325">
              <a:spcBef>
                <a:spcPct val="0"/>
              </a:spcBef>
            </a:pPr>
            <a:r>
              <a:rPr lang="en-US" altLang="en-US" sz="1200" baseline="30000" dirty="0">
                <a:latin typeface="+mj-lt"/>
              </a:rPr>
              <a:t>2 </a:t>
            </a:r>
            <a:r>
              <a:rPr lang="en-US" altLang="en-US" sz="1200" dirty="0">
                <a:latin typeface="+mj-lt"/>
              </a:rPr>
              <a:t>The Environmental category includes the following offense types: Environmental-Water Pollution,  Environmental-Air Pollution, Environmental-Hazardous/Toxic Pollutants, and Environmental-Wildlife.</a:t>
            </a:r>
          </a:p>
          <a:p>
            <a:pPr>
              <a:spcBef>
                <a:spcPct val="0"/>
              </a:spcBef>
            </a:pPr>
            <a:r>
              <a:rPr lang="en-US" altLang="en-US" sz="1200" dirty="0">
                <a:latin typeface="+mj-lt"/>
              </a:rPr>
              <a:t>SOURCE: United States Sentencing Commission, 2017 Datafile. CORP17.</a:t>
            </a:r>
          </a:p>
        </p:txBody>
      </p:sp>
      <p:graphicFrame>
        <p:nvGraphicFramePr>
          <p:cNvPr id="7" name="Content Placeholder 6" descr="Pie Chart&#10;Fraud: 29.0% &#10;Environmental: 28.2%&#10;FDA: 6.1% &#10;Antitrust: 5.3% &#10;Import/Export: 6.1% &#10;Other: 25.2% &#10;" title="Primary Offens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8385072"/>
              </p:ext>
            </p:extLst>
          </p:nvPr>
        </p:nvGraphicFramePr>
        <p:xfrm>
          <a:off x="575967" y="1039371"/>
          <a:ext cx="11014075" cy="491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rimary Offense"/>
          <p:cNvSpPr>
            <a:spLocks noGrp="1"/>
          </p:cNvSpPr>
          <p:nvPr>
            <p:ph type="title"/>
          </p:nvPr>
        </p:nvSpPr>
        <p:spPr>
          <a:xfrm>
            <a:off x="-1" y="-4765"/>
            <a:ext cx="12166013" cy="1325563"/>
          </a:xfrm>
        </p:spPr>
        <p:txBody>
          <a:bodyPr/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Primary Offense of Organizational Cases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 </a:t>
            </a:r>
            <a:r>
              <a:rPr lang="en-US" altLang="en-US" dirty="0" smtClean="0">
                <a:latin typeface="Calisto MT" panose="02040603050505030304" pitchFamily="18" charset="0"/>
                <a:ea typeface="ＭＳ Ｐゴシック" panose="020B0600070205080204" pitchFamily="34" charset="-128"/>
              </a:rPr>
              <a:t>20172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00350"/>
      </p:ext>
    </p:extLst>
  </p:cSld>
  <p:clrMapOvr>
    <a:masterClrMapping/>
  </p:clrMapOvr>
  <p:transition spd="med"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2017 Datafile, CORP17</a:t>
            </a:r>
            <a:r>
              <a:rPr lang="en-US" altLang="en-US" i="1" dirty="0"/>
              <a:t>.</a:t>
            </a:r>
          </a:p>
        </p:txBody>
      </p:sp>
      <p:graphicFrame>
        <p:nvGraphicFramePr>
          <p:cNvPr id="7" name="Content Placeholder 6" descr="Pie Chart&#10;Mail &amp; Wire: 47.4% &#10;False Statement 13.2% &#10;Health Care 21.1% &#10;Other 10.5% &#10;False Claims 2.6% &#10;Bank Fraud 5.3% &#10;" title="Fraud Offense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49049555"/>
              </p:ext>
            </p:extLst>
          </p:nvPr>
        </p:nvGraphicFramePr>
        <p:xfrm>
          <a:off x="1028983" y="1794165"/>
          <a:ext cx="10019242" cy="4351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Fraud Offense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Fraud Offenses in Organizational Cases 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85109"/>
      </p:ext>
    </p:extLst>
  </p:cSld>
  <p:clrMapOvr>
    <a:masterClrMapping/>
  </p:clrMapOvr>
  <p:transition spd="med">
    <p:pull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2017 </a:t>
            </a:r>
            <a:r>
              <a:rPr lang="en-US" altLang="en-US" i="1" dirty="0"/>
              <a:t>Sourcebook of Federal Sentencing Statistics.</a:t>
            </a:r>
          </a:p>
        </p:txBody>
      </p:sp>
      <p:graphicFrame>
        <p:nvGraphicFramePr>
          <p:cNvPr id="7" name="Content Placeholder 6" descr="Pie Chart&#10;Water: 22 &#10;Air: 8 &#10;Hazardous Waste: 3 &#10;Wildlife: 4&#10;" title="Number of Environmental Organizational Case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02508949"/>
              </p:ext>
            </p:extLst>
          </p:nvPr>
        </p:nvGraphicFramePr>
        <p:xfrm>
          <a:off x="1028983" y="1794165"/>
          <a:ext cx="10019242" cy="4351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Number of Environmental Organizational Case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Number of Environmental Organizational Cases 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33650"/>
      </p:ext>
    </p:extLst>
  </p:cSld>
  <p:clrMapOvr>
    <a:masterClrMapping/>
  </p:clrMapOvr>
  <p:transition spd="med"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rce"/>
          <p:cNvSpPr txBox="1">
            <a:spLocks/>
          </p:cNvSpPr>
          <p:nvPr/>
        </p:nvSpPr>
        <p:spPr>
          <a:xfrm>
            <a:off x="1020416" y="6570133"/>
            <a:ext cx="10027809" cy="287867"/>
          </a:xfrm>
          <a:prstGeom prst="rect">
            <a:avLst/>
          </a:prstGeom>
        </p:spPr>
        <p:txBody>
          <a:bodyPr/>
          <a:lstStyle>
            <a:lvl1pPr marL="227013" indent="-227013" algn="l" defTabSz="912813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2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4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6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813" indent="-227013" algn="l" defTabSz="912813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SOURCE: United States Sentencing Commission, 2016-2017 Datafiles, CORP16 and CORP17.</a:t>
            </a: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graphicFrame>
        <p:nvGraphicFramePr>
          <p:cNvPr id="9" name="Content Placeholder 6" descr="Pie Chart&#10;Not High-Level Officials 48.4% &#10;Owners 22.6% &#10;Board Members 20.8% &#10;Mgrs. /Supvs. 8.2% &#10;" title="FY1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6650280"/>
              </p:ext>
            </p:extLst>
          </p:nvPr>
        </p:nvGraphicFramePr>
        <p:xfrm>
          <a:off x="6034320" y="1842824"/>
          <a:ext cx="5451475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6" descr="Pie Chart&#10;Not High-Level Officials 55.2% &#10;Owners 26.5% &#10;Board Members 13.0% &#10;Mgrs. /Supvs. 5.4% &#10;" title="FY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602451"/>
              </p:ext>
            </p:extLst>
          </p:nvPr>
        </p:nvGraphicFramePr>
        <p:xfrm>
          <a:off x="631530" y="1842824"/>
          <a:ext cx="5451475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Percentag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Percentage of Individual Offenders Who Were</a:t>
            </a:r>
            <a:br>
              <a:rPr lang="en-US" dirty="0"/>
            </a:br>
            <a:r>
              <a:rPr lang="en-US" dirty="0"/>
              <a:t>“High-Level” Officials of Co-Defendant Organizations</a:t>
            </a:r>
            <a:br>
              <a:rPr lang="en-US" dirty="0"/>
            </a:br>
            <a:r>
              <a:rPr lang="en-US" dirty="0"/>
              <a:t>Fiscal Years 2016-2017</a:t>
            </a:r>
          </a:p>
        </p:txBody>
      </p:sp>
    </p:spTree>
    <p:extLst>
      <p:ext uri="{BB962C8B-B14F-4D97-AF65-F5344CB8AC3E}">
        <p14:creationId xmlns:p14="http://schemas.microsoft.com/office/powerpoint/2010/main" val="3087283205"/>
      </p:ext>
    </p:extLst>
  </p:cSld>
  <p:clrMapOvr>
    <a:masterClrMapping/>
  </p:clrMapOvr>
  <p:transition spd="med">
    <p:pull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rce"/>
          <p:cNvSpPr>
            <a:spLocks noGrp="1"/>
          </p:cNvSpPr>
          <p:nvPr>
            <p:ph type="body" sz="quarter" idx="10"/>
          </p:nvPr>
        </p:nvSpPr>
        <p:spPr>
          <a:xfrm>
            <a:off x="1020416" y="6570133"/>
            <a:ext cx="10027809" cy="287867"/>
          </a:xfrm>
        </p:spPr>
        <p:txBody>
          <a:bodyPr/>
          <a:lstStyle/>
          <a:p>
            <a:r>
              <a:rPr lang="en-US" altLang="en-US" dirty="0"/>
              <a:t>SOURCE: United States Sentencing Commission, 2013-2017 </a:t>
            </a:r>
            <a:r>
              <a:rPr lang="en-US" altLang="en-US" i="1" dirty="0"/>
              <a:t>Sourcebooks of Federal Sentencing Statistics.</a:t>
            </a:r>
          </a:p>
        </p:txBody>
      </p:sp>
      <p:graphicFrame>
        <p:nvGraphicFramePr>
          <p:cNvPr id="7" name="Content Placeholder 6" descr="Bar chart &#10;FY13 3.1% &#10;FY14: 5.3% &#10;FY15 3.3% &#10;FY16: 2.1% &#10;FY17: 14.6%&#10;" title="Percentag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0670466"/>
              </p:ext>
            </p:extLst>
          </p:nvPr>
        </p:nvGraphicFramePr>
        <p:xfrm>
          <a:off x="631825" y="1794165"/>
          <a:ext cx="11014075" cy="4606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ercentag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Percentage of Organizations Sentenced</a:t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that Obstructed Justice (</a:t>
            </a:r>
            <a:r>
              <a:rPr lang="en-US" dirty="0">
                <a:latin typeface="Calisto MT" panose="02040603050505030304" pitchFamily="18" charset="0"/>
              </a:rPr>
              <a:t>§8C2.5(e))</a:t>
            </a: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/>
            </a:r>
            <a:b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</a:br>
            <a:r>
              <a:rPr lang="en-US" altLang="en-US" dirty="0">
                <a:latin typeface="Calisto MT" panose="02040603050505030304" pitchFamily="18" charset="0"/>
                <a:ea typeface="ＭＳ Ｐゴシック" panose="020B0600070205080204" pitchFamily="34" charset="-128"/>
              </a:rPr>
              <a:t>Fiscal Years 2013-2017</a:t>
            </a:r>
            <a:endParaRPr lang="en-U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852460"/>
      </p:ext>
    </p:extLst>
  </p:cSld>
  <p:clrMapOvr>
    <a:masterClrMapping/>
  </p:clrMapOvr>
  <p:transition spd="med">
    <p:pull dir="u"/>
  </p:transition>
</p:sld>
</file>

<file path=ppt/theme/theme1.xml><?xml version="1.0" encoding="utf-8"?>
<a:theme xmlns:a="http://schemas.openxmlformats.org/drawingml/2006/main" name="USAFREEDOMAugustmtgPPdraft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SSC Template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FREEDOMAugustmtgPPdraft" id="{2BBB11B5-D503-43E2-8725-305519A8BC56}" vid="{4CA9BA62-85C8-43F1-BA33-359720E503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451</Words>
  <Application>Microsoft Office PowerPoint</Application>
  <PresentationFormat>Widescreen</PresentationFormat>
  <Paragraphs>143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Calibri</vt:lpstr>
      <vt:lpstr>Calisto MT</vt:lpstr>
      <vt:lpstr>Cambria</vt:lpstr>
      <vt:lpstr>Gisha</vt:lpstr>
      <vt:lpstr>Lucida Sans Typewriter</vt:lpstr>
      <vt:lpstr>USAFREEDOMAugustmtgPPdraft</vt:lpstr>
      <vt:lpstr>Department of Justice Antitrust Compliance Rountable</vt:lpstr>
      <vt:lpstr>Kathleen Cooper Grilli General Counsel</vt:lpstr>
      <vt:lpstr>Number of Organizational Cases  Fiscal Years 2008-2017</vt:lpstr>
      <vt:lpstr>Size of Organizations Sentenced By Number of Employees Fiscal Year 2017</vt:lpstr>
      <vt:lpstr>Primary Offense of Organizational Cases Fiscal Year 20172</vt:lpstr>
      <vt:lpstr>Fraud Offenses in Organizational Cases  Fiscal Year 2017</vt:lpstr>
      <vt:lpstr>Number of Environmental Organizational Cases  Fiscal Years 2017</vt:lpstr>
      <vt:lpstr>Percentage of Individual Offenders Who Were “High-Level” Officials of Co-Defendant Organizations Fiscal Years 2016-2017</vt:lpstr>
      <vt:lpstr>Percentage of Organizations Sentenced that Obstructed Justice (§8C2.5(e)) Fiscal Years 2013-2017</vt:lpstr>
      <vt:lpstr>Percentage of Organizational Cases Receiving Reduction in Culpability Score under §8C2.5(g) Fiscal Years 2013-2017</vt:lpstr>
      <vt:lpstr>Fine and Restitution Distribution Fiscal Years 2008-2017</vt:lpstr>
      <vt:lpstr>Top Ten Organizational Fines and Restitution Orders by Offense Type (Millions of Dollars) Fiscal Year 2017</vt:lpstr>
      <vt:lpstr>Relationship of Individual Offender To Organizational Cases Fiscal Years 2016-2017</vt:lpstr>
      <vt:lpstr>Percentage of Organizational Cases Receiving Probation Fiscal Years 2013-2017</vt:lpstr>
      <vt:lpstr>Percentage of Organizational Cases With Court Ordered Compliance / Ethics as Component of Sentence Fiscal Years 2013-2017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Grilli, Kathleen</dc:creator>
  <cp:lastModifiedBy>Creamean, Gregory</cp:lastModifiedBy>
  <cp:revision>28</cp:revision>
  <dcterms:created xsi:type="dcterms:W3CDTF">2018-04-06T19:28:08Z</dcterms:created>
  <dcterms:modified xsi:type="dcterms:W3CDTF">2018-04-11T16:03:24Z</dcterms:modified>
</cp:coreProperties>
</file>