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256" r:id="rId2"/>
    <p:sldId id="409" r:id="rId3"/>
    <p:sldId id="410" r:id="rId4"/>
    <p:sldId id="411" r:id="rId5"/>
    <p:sldId id="412" r:id="rId6"/>
    <p:sldId id="435" r:id="rId7"/>
    <p:sldId id="436" r:id="rId8"/>
    <p:sldId id="434" r:id="rId9"/>
    <p:sldId id="413" r:id="rId10"/>
    <p:sldId id="441" r:id="rId11"/>
    <p:sldId id="421" r:id="rId12"/>
    <p:sldId id="414" r:id="rId13"/>
    <p:sldId id="415" r:id="rId14"/>
    <p:sldId id="416" r:id="rId15"/>
    <p:sldId id="368" r:id="rId16"/>
    <p:sldId id="399" r:id="rId17"/>
    <p:sldId id="446" r:id="rId18"/>
    <p:sldId id="419" r:id="rId19"/>
    <p:sldId id="396" r:id="rId20"/>
    <p:sldId id="437" r:id="rId21"/>
    <p:sldId id="364" r:id="rId22"/>
    <p:sldId id="438" r:id="rId23"/>
    <p:sldId id="365" r:id="rId24"/>
    <p:sldId id="439" r:id="rId25"/>
    <p:sldId id="367" r:id="rId26"/>
    <p:sldId id="442" r:id="rId27"/>
    <p:sldId id="420" r:id="rId28"/>
    <p:sldId id="424" r:id="rId29"/>
    <p:sldId id="405" r:id="rId30"/>
    <p:sldId id="443" r:id="rId31"/>
    <p:sldId id="369" r:id="rId32"/>
    <p:sldId id="403" r:id="rId33"/>
    <p:sldId id="444" r:id="rId34"/>
    <p:sldId id="371" r:id="rId35"/>
    <p:sldId id="373" r:id="rId36"/>
    <p:sldId id="407" r:id="rId37"/>
    <p:sldId id="377" r:id="rId38"/>
    <p:sldId id="393" r:id="rId39"/>
    <p:sldId id="445" r:id="rId40"/>
    <p:sldId id="430" r:id="rId41"/>
    <p:sldId id="431" r:id="rId42"/>
    <p:sldId id="432" r:id="rId43"/>
    <p:sldId id="433" r:id="rId44"/>
  </p:sldIdLst>
  <p:sldSz cx="10080625" cy="7559675"/>
  <p:notesSz cx="7010400" cy="9296400"/>
  <p:defaultTextStyle>
    <a:defPPr>
      <a:defRPr lang="en-GB"/>
    </a:defPPr>
    <a:lvl1pPr algn="l" defTabSz="457200" rtl="0" fontAlgn="base" hangingPunct="0">
      <a:lnSpc>
        <a:spcPct val="9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MS PGothic" charset="-128"/>
        <a:cs typeface="+mn-cs"/>
      </a:defRPr>
    </a:lvl1pPr>
    <a:lvl2pPr marL="742950" indent="-285750" algn="l" defTabSz="457200" rtl="0" fontAlgn="base" hangingPunct="0">
      <a:lnSpc>
        <a:spcPct val="9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MS PGothic" charset="-128"/>
        <a:cs typeface="+mn-cs"/>
      </a:defRPr>
    </a:lvl2pPr>
    <a:lvl3pPr marL="1143000" indent="-228600" algn="l" defTabSz="457200" rtl="0" fontAlgn="base" hangingPunct="0">
      <a:lnSpc>
        <a:spcPct val="9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MS PGothic" charset="-128"/>
        <a:cs typeface="+mn-cs"/>
      </a:defRPr>
    </a:lvl3pPr>
    <a:lvl4pPr marL="1600200" indent="-228600" algn="l" defTabSz="457200" rtl="0" fontAlgn="base" hangingPunct="0">
      <a:lnSpc>
        <a:spcPct val="9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MS PGothic" charset="-128"/>
        <a:cs typeface="+mn-cs"/>
      </a:defRPr>
    </a:lvl4pPr>
    <a:lvl5pPr marL="2057400" indent="-228600" algn="l" defTabSz="457200" rtl="0" fontAlgn="base" hangingPunct="0">
      <a:lnSpc>
        <a:spcPct val="9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MS PGothic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S PGothic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S PGothic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S PGothic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2">
          <p15:clr>
            <a:srgbClr val="A4A3A4"/>
          </p15:clr>
        </p15:guide>
        <p15:guide id="2" pos="194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singh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FFFFFF"/>
    <a:srgbClr val="FF5050"/>
    <a:srgbClr val="996633"/>
    <a:srgbClr val="66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772" autoAdjust="0"/>
    <p:restoredTop sz="73500" autoAdjust="0"/>
  </p:normalViewPr>
  <p:slideViewPr>
    <p:cSldViewPr>
      <p:cViewPr varScale="1">
        <p:scale>
          <a:sx n="77" d="100"/>
          <a:sy n="77" d="100"/>
        </p:scale>
        <p:origin x="1914" y="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3018"/>
    </p:cViewPr>
  </p:sorterViewPr>
  <p:notesViewPr>
    <p:cSldViewPr>
      <p:cViewPr varScale="1">
        <p:scale>
          <a:sx n="88" d="100"/>
          <a:sy n="88" d="100"/>
        </p:scale>
        <p:origin x="-3060" y="-108"/>
      </p:cViewPr>
      <p:guideLst>
        <p:guide orient="horz" pos="2662"/>
        <p:guide pos="194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13" cy="465114"/>
          </a:xfrm>
          <a:prstGeom prst="rect">
            <a:avLst/>
          </a:prstGeom>
        </p:spPr>
        <p:txBody>
          <a:bodyPr vert="horz" lIns="83622" tIns="41811" rIns="83622" bIns="41811" rtlCol="0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556" y="0"/>
            <a:ext cx="3038413" cy="465114"/>
          </a:xfrm>
          <a:prstGeom prst="rect">
            <a:avLst/>
          </a:prstGeom>
        </p:spPr>
        <p:txBody>
          <a:bodyPr vert="horz" lIns="83622" tIns="41811" rIns="83622" bIns="41811" rtlCol="0"/>
          <a:lstStyle>
            <a:lvl1pPr algn="r">
              <a:defRPr sz="1100"/>
            </a:lvl1pPr>
          </a:lstStyle>
          <a:p>
            <a:fld id="{701BF27F-5515-4650-9682-DB8FC8B6AE4E}" type="datetimeFigureOut">
              <a:rPr lang="en-US" smtClean="0"/>
              <a:pPr/>
              <a:t>9/6/2018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819"/>
            <a:ext cx="3038413" cy="465114"/>
          </a:xfrm>
          <a:prstGeom prst="rect">
            <a:avLst/>
          </a:prstGeom>
        </p:spPr>
        <p:txBody>
          <a:bodyPr vert="horz" lIns="83622" tIns="41811" rIns="83622" bIns="41811" rtlCol="0" anchor="b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556" y="8829819"/>
            <a:ext cx="3038413" cy="465114"/>
          </a:xfrm>
          <a:prstGeom prst="rect">
            <a:avLst/>
          </a:prstGeom>
        </p:spPr>
        <p:txBody>
          <a:bodyPr vert="horz" lIns="83622" tIns="41811" rIns="83622" bIns="41811" rtlCol="0" anchor="b"/>
          <a:lstStyle>
            <a:lvl1pPr algn="r">
              <a:defRPr sz="1100"/>
            </a:lvl1pPr>
          </a:lstStyle>
          <a:p>
            <a:fld id="{B8CFEF07-A053-48BE-AA00-24B2695682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557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2688" y="706438"/>
            <a:ext cx="4643437" cy="3484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1613" y="4414911"/>
            <a:ext cx="5607175" cy="418161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041276" cy="46364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Font typeface="Times New Roman" pitchFamily="16" charset="0"/>
              <a:buNone/>
              <a:tabLst>
                <a:tab pos="662007" algn="l"/>
                <a:tab pos="1324013" algn="l"/>
                <a:tab pos="1986020" algn="l"/>
                <a:tab pos="2648026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67692" y="0"/>
            <a:ext cx="3041276" cy="46364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buFont typeface="Times New Roman" pitchFamily="16" charset="0"/>
              <a:buNone/>
              <a:tabLst>
                <a:tab pos="662007" algn="l"/>
                <a:tab pos="1324013" algn="l"/>
                <a:tab pos="1986020" algn="l"/>
                <a:tab pos="2648026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1287"/>
            <a:ext cx="3041276" cy="46364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buFont typeface="Times New Roman" pitchFamily="16" charset="0"/>
              <a:buNone/>
              <a:tabLst>
                <a:tab pos="662007" algn="l"/>
                <a:tab pos="1324013" algn="l"/>
                <a:tab pos="1986020" algn="l"/>
                <a:tab pos="2648026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67692" y="8831287"/>
            <a:ext cx="3041276" cy="46364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buFont typeface="Times New Roman" pitchFamily="16" charset="0"/>
              <a:buNone/>
              <a:tabLst>
                <a:tab pos="662007" algn="l"/>
                <a:tab pos="1324013" algn="l"/>
                <a:tab pos="1986020" algn="l"/>
                <a:tab pos="2648026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fld id="{E06AE708-2672-4C88-82D9-880E82FB10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7502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B7038D83-A0E2-4555-A828-B231A54F4C84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81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6438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1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3" y="4414910"/>
            <a:ext cx="5608607" cy="4183086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3738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3738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3738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5001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5001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9382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9382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2232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5001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773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6438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3" y="4414911"/>
            <a:ext cx="5608607" cy="4099454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77334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8607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86073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91212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91212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83507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37383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83507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83507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835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3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6438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3" y="4414911"/>
            <a:ext cx="5608607" cy="4099454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37383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50233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97789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37383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97789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83840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70343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79440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3738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23421CD-8F06-473F-B5C3-D5708E30549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4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6438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3" y="4414911"/>
            <a:ext cx="5608607" cy="4099454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50019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50019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50019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B7038D83-A0E2-4555-A828-B231A54F4C84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43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81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6438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1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13" y="4414910"/>
            <a:ext cx="5608607" cy="4183086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4340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7034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7034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8239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06AE708-2672-4C88-82D9-880E82FB104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373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143E1-8563-4A30-B209-443A0E3D78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C6FBC-5681-4A12-B354-2ABF149419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08FBD-1505-4613-98C6-215EC7684F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2C8F1-0D25-4E89-A17D-DC52C034ED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3D5CF-ADD1-47D3-8681-1F7747E0F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58AF5-36C1-4BBB-B49D-E9FAA0D008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11A38-9003-49F4-B700-0CAFABF9A9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08013-870B-4E5B-B687-76497AA635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0163"/>
            <a:ext cx="10080625" cy="755967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50276-8B5D-472F-B66B-64FA8FFC7B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28D42-61AE-4C89-8F45-1EF30E16EF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F6DD0-9BAC-41A6-8543-A543A4A8F3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16127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fld id="{60F7E58D-0490-40A4-ADC0-B0FD82325A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1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ctr" defTabSz="457200" rtl="0" eaLnBrk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PGothic" charset="-128"/>
        </a:defRPr>
      </a:lvl2pPr>
      <a:lvl3pPr algn="ctr" defTabSz="457200" rtl="0" eaLnBrk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PGothic" charset="-128"/>
        </a:defRPr>
      </a:lvl3pPr>
      <a:lvl4pPr algn="ctr" defTabSz="457200" rtl="0" eaLnBrk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PGothic" charset="-128"/>
        </a:defRPr>
      </a:lvl4pPr>
      <a:lvl5pPr algn="ctr" defTabSz="457200" rtl="0" eaLnBrk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PGothic" charset="-128"/>
        </a:defRPr>
      </a:lvl5pPr>
      <a:lvl6pPr marL="2514600" indent="-228600" algn="ctr" defTabSz="457200" rtl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PGothic" charset="-128"/>
        </a:defRPr>
      </a:lvl6pPr>
      <a:lvl7pPr marL="2971800" indent="-228600" algn="ctr" defTabSz="457200" rtl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PGothic" charset="-128"/>
        </a:defRPr>
      </a:lvl7pPr>
      <a:lvl8pPr marL="3429000" indent="-228600" algn="ctr" defTabSz="457200" rtl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PGothic" charset="-128"/>
        </a:defRPr>
      </a:lvl8pPr>
      <a:lvl9pPr marL="3886200" indent="-228600" algn="ctr" defTabSz="457200" rtl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PGothic" charset="-128"/>
        </a:defRPr>
      </a:lvl9pPr>
    </p:titleStyle>
    <p:bodyStyle>
      <a:lvl1pPr marL="342900" indent="-342900" algn="l" defTabSz="457200" rtl="0" eaLnBrk="0" fontAlgn="base" hangingPunct="0">
        <a:lnSpc>
          <a:spcPct val="96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6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57200" rtl="0" eaLnBrk="0" fontAlgn="base" hangingPunct="0">
        <a:lnSpc>
          <a:spcPct val="96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57200" rtl="0" eaLnBrk="0" fontAlgn="base" hangingPunct="0">
        <a:lnSpc>
          <a:spcPct val="96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57200" rtl="0" eaLnBrk="0" fontAlgn="base" hangingPunct="0">
        <a:lnSpc>
          <a:spcPct val="96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57200" rtl="0" fontAlgn="base" hangingPunct="0">
        <a:lnSpc>
          <a:spcPct val="96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57200" rtl="0" fontAlgn="base" hangingPunct="0">
        <a:lnSpc>
          <a:spcPct val="96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57200" rtl="0" fontAlgn="base" hangingPunct="0">
        <a:lnSpc>
          <a:spcPct val="96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57200" rtl="0" fontAlgn="base" hangingPunct="0">
        <a:lnSpc>
          <a:spcPct val="96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 title="U.S. Department of Justic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99000"/>
                    </a14:imgEffect>
                  </a14:imgLayer>
                </a14:imgProps>
              </a:ext>
            </a:extLst>
          </a:blip>
          <a:srcRect t="17535" b="33074"/>
          <a:stretch>
            <a:fillRect/>
          </a:stretch>
        </p:blipFill>
        <p:spPr bwMode="auto">
          <a:xfrm>
            <a:off x="-13494" y="0"/>
            <a:ext cx="10107613" cy="374379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201612" y="4200711"/>
            <a:ext cx="9677400" cy="2751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 b="1" dirty="0" smtClean="0">
                <a:solidFill>
                  <a:srgbClr val="CC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Achieving Transparency</a:t>
            </a:r>
          </a:p>
          <a:p>
            <a:pPr algn="ctr"/>
            <a:r>
              <a:rPr lang="en-US" sz="6000" b="1" dirty="0" smtClean="0">
                <a:solidFill>
                  <a:srgbClr val="CC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Through Proactive Disclosures</a:t>
            </a:r>
            <a:endParaRPr lang="en-US" sz="6000" b="1" dirty="0">
              <a:solidFill>
                <a:srgbClr val="CC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562" y="2484437"/>
            <a:ext cx="9715500" cy="46426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of information to disclose</a:t>
            </a:r>
            <a:b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ClrTx/>
              <a:buFont typeface="+mj-lt"/>
              <a:buAutoNum type="arabicPeriod"/>
            </a:pPr>
            <a:r>
              <a:rPr lang="en-US" sz="44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identify information</a:t>
            </a:r>
            <a:br>
              <a:rPr lang="en-US" sz="44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dirty="0" smtClean="0">
              <a:solidFill>
                <a:schemeClr val="bg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ClrTx/>
              <a:buFont typeface="+mj-lt"/>
              <a:buAutoNum type="arabicPeriod"/>
            </a:pPr>
            <a:r>
              <a:rPr lang="en-US" sz="44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make information available</a:t>
            </a:r>
            <a:br>
              <a:rPr lang="en-US" sz="44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dirty="0" smtClean="0">
              <a:solidFill>
                <a:schemeClr val="bg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ClrTx/>
              <a:buFont typeface="+mj-lt"/>
              <a:buAutoNum type="arabicPeriod"/>
            </a:pPr>
            <a:r>
              <a:rPr lang="en-US" sz="44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make information useable</a:t>
            </a:r>
            <a:endParaRPr lang="en-US" sz="4400" dirty="0">
              <a:solidFill>
                <a:schemeClr val="bg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63512" y="939605"/>
            <a:ext cx="9715500" cy="139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Four Components to Proactive Disclosures</a:t>
            </a:r>
            <a:endParaRPr lang="en-US" sz="4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184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512" y="2332037"/>
            <a:ext cx="9715500" cy="33435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Agencies must </a:t>
            </a:r>
            <a:r>
              <a:rPr lang="en-US" sz="4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routinely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make specific operational and frequently requested records proactively available without waiting for an initial or multiple FOIA requests.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112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1612" y="884237"/>
            <a:ext cx="9677400" cy="65928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FOIA’s nine exemptions apply to records required to be disclosed proactively.</a:t>
            </a:r>
          </a:p>
          <a:p>
            <a:pPr>
              <a:buNone/>
            </a:pPr>
            <a:endParaRPr 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Agencies should review records and apply the foreseeable harm standard prior to posting.</a:t>
            </a:r>
          </a:p>
          <a:p>
            <a:pPr>
              <a:buNone/>
            </a:pPr>
            <a:endParaRPr 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exemptions apply, they must be marked on the posted document.</a:t>
            </a:r>
            <a:endParaRPr 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4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612" y="2468207"/>
            <a:ext cx="9677399" cy="44358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Three types of “</a:t>
            </a:r>
            <a:r>
              <a:rPr lang="en-US" sz="4400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operational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documents:</a:t>
            </a:r>
          </a:p>
          <a:p>
            <a:pPr>
              <a:buNone/>
            </a:pPr>
            <a:endParaRPr lang="en-US" sz="3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Final Opinions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Orders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 Policy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staff manuals and instructions to staff that affect a member of the public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01612" y="884237"/>
            <a:ext cx="9677400" cy="139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Four Categories of Required Disclosures</a:t>
            </a:r>
            <a:endParaRPr lang="en-US" sz="4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557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612" y="2569893"/>
            <a:ext cx="9677399" cy="3342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“</a:t>
            </a:r>
            <a:r>
              <a:rPr lang="en-US" sz="4400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frequently requested records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”:</a:t>
            </a: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Font typeface="+mj-lt"/>
              <a:buAutoNum type="arabicPeriod" startAt="4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FOIA-processed records on popular topics that are or are likely to be the subject of multiple FOIA requests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01612" y="884237"/>
            <a:ext cx="9677400" cy="139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Four Categories of Required Disclosures</a:t>
            </a:r>
            <a:endParaRPr lang="en-US" sz="4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14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512" y="1722437"/>
            <a:ext cx="9715500" cy="46470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Frequently Requested Records</a:t>
            </a: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4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buNone/>
            </a:pPr>
            <a:endParaRPr lang="en-US" sz="4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Records released in response to a FOIA request that “the agency determines have become or are likely to become the subject of subsequent requests for substantially the same records.”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512" y="1798637"/>
            <a:ext cx="9715500" cy="52927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Repeated Requests: Agencies </a:t>
            </a:r>
            <a:r>
              <a:rPr lang="en-US" sz="4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post FOIA-processed records after multiple requests are made for them.</a:t>
            </a:r>
            <a:b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charset="2"/>
              <a:buChar char="Ø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Applies to popular topics.</a:t>
            </a:r>
          </a:p>
          <a:p>
            <a:pPr marL="571500" indent="-571500">
              <a:buFont typeface="Wingdings" charset="2"/>
              <a:buChar char="Ø"/>
            </a:pPr>
            <a:endParaRPr lang="en-US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charset="2"/>
              <a:buChar char="Ø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Applies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 to records previously disclosed under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FOIA.</a:t>
            </a:r>
            <a:endParaRPr 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63512" y="939605"/>
            <a:ext cx="9715500" cy="742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Key Factors</a:t>
            </a:r>
            <a:endParaRPr lang="en-US" sz="4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152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512" y="1798637"/>
            <a:ext cx="9715500" cy="52927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4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FOIA Improvement Act of 2016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codified the “Rule of 3” for posting frequently requested records.</a:t>
            </a:r>
          </a:p>
          <a:p>
            <a:endParaRPr lang="en-US" sz="4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Agencies “shall make available for public inspection in an electronic format…copies of all records…that have been requested 3 or more times.”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63512" y="939605"/>
            <a:ext cx="9715500" cy="742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Key Factors</a:t>
            </a:r>
            <a:endParaRPr lang="en-US" sz="4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905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7813" y="2835206"/>
            <a:ext cx="9524999" cy="39926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Final Opinions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Orders</a:t>
            </a:r>
            <a:b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Statements of Policy &amp; Interpretations</a:t>
            </a:r>
            <a:b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 Staff Manuals &amp; Instructions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63512" y="939605"/>
            <a:ext cx="9715500" cy="139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Three Types of “Operational” Documents</a:t>
            </a:r>
            <a:endParaRPr lang="en-US" sz="4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633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512" y="1843643"/>
            <a:ext cx="9715500" cy="3342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Final Opinions &amp; Orders</a:t>
            </a:r>
          </a:p>
          <a:p>
            <a:pPr algn="ctr">
              <a:buNone/>
            </a:pPr>
            <a:endParaRPr lang="en-US" sz="4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“Final opinions, including concurring and dissenting opinions, as well as orders, made in the adjudication of cases.”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246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63512" y="2758596"/>
            <a:ext cx="9715500" cy="20424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“FOIA is often explained as a means for citizens to know ‘</a:t>
            </a:r>
            <a:r>
              <a:rPr lang="en-US" sz="44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their government is up to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.’”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398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512" y="1647056"/>
            <a:ext cx="9715499" cy="59427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Factors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Final/conclusive agency action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Adjudicatory in nature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Precedential value applicable to similar circumstances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Opinions from an immigration court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Orders from a Commission</a:t>
            </a:r>
            <a:endParaRPr 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63512" y="884237"/>
            <a:ext cx="9715500" cy="742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 Opinions &amp; Orders</a:t>
            </a:r>
            <a:endParaRPr lang="en-US" sz="4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753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512" y="2687505"/>
            <a:ext cx="9715500" cy="2692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 Policy Statements</a:t>
            </a:r>
          </a:p>
          <a:p>
            <a:pPr algn="ctr">
              <a:buNone/>
            </a:pPr>
            <a:endParaRPr lang="en-US" sz="4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“[S]tatements of policy and interpretations which have been adopted by the agency.”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513" y="1798125"/>
            <a:ext cx="9753599" cy="54107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Factors: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Policies have been adopted by the agency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 of document has authority to articulate 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policy 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interpretations thereof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Articulations of policy/interpretations, not just “about” 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OIP FOIA Policy Guidance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63512" y="939605"/>
            <a:ext cx="9715500" cy="742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Specific Policy Statements</a:t>
            </a:r>
            <a:endParaRPr lang="en-US" sz="4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180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512" y="2103437"/>
            <a:ext cx="9715500" cy="33435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Staff Manuals &amp; Instructions</a:t>
            </a:r>
          </a:p>
          <a:p>
            <a:pPr algn="ctr">
              <a:buNone/>
            </a:pPr>
            <a:endParaRPr lang="en-US" sz="4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“Administrative staff manuals and instructions to staff that affect a member of the public.”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512" y="1779456"/>
            <a:ext cx="9715499" cy="52927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Factors: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 (i.e. not law enforcement) records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Affect the public - of more than purely internal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significance</a:t>
            </a:r>
          </a:p>
          <a:p>
            <a:endParaRPr 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Sections of the U.S. Attorneys Manual</a:t>
            </a:r>
            <a:endParaRPr 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63512" y="939605"/>
            <a:ext cx="9715500" cy="742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Staff Manuals &amp; Instructions</a:t>
            </a:r>
            <a:endParaRPr lang="en-US" sz="4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727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512" y="2255837"/>
            <a:ext cx="9715500" cy="3342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Agencies may choose to proactively post other types of records online, beyond the four categories required under (a)(2).</a:t>
            </a:r>
          </a:p>
          <a:p>
            <a:pPr>
              <a:buNone/>
            </a:pPr>
            <a:endParaRPr 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4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 of Exemption 3 Statutes</a:t>
            </a:r>
            <a:endParaRPr lang="en-US" sz="4400" b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512" y="2489956"/>
            <a:ext cx="9715500" cy="46426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742950" indent="-742950">
              <a:buClr>
                <a:schemeClr val="bg2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en-US" sz="44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of information to disclose</a:t>
            </a: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ClrTx/>
              <a:buFont typeface="+mj-lt"/>
              <a:buAutoNum type="arabicPeriod"/>
            </a:pP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identify information</a:t>
            </a:r>
            <a:r>
              <a:rPr lang="en-US" sz="44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b="1" dirty="0" smtClean="0">
              <a:solidFill>
                <a:schemeClr val="bg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ClrTx/>
              <a:buFont typeface="+mj-lt"/>
              <a:buAutoNum type="arabicPeriod"/>
            </a:pPr>
            <a:r>
              <a:rPr lang="en-US" sz="44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make information available</a:t>
            </a:r>
            <a:br>
              <a:rPr lang="en-US" sz="44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dirty="0" smtClean="0">
              <a:solidFill>
                <a:schemeClr val="bg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ClrTx/>
              <a:buFont typeface="+mj-lt"/>
              <a:buAutoNum type="arabicPeriod"/>
            </a:pPr>
            <a:r>
              <a:rPr lang="en-US" sz="44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make information useable</a:t>
            </a:r>
            <a:endParaRPr lang="en-US" sz="4400" dirty="0">
              <a:solidFill>
                <a:schemeClr val="bg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63512" y="939605"/>
            <a:ext cx="9715500" cy="139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Four Components to Proactive Disclosures</a:t>
            </a:r>
            <a:endParaRPr lang="en-US" sz="4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005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39712" y="4008437"/>
            <a:ext cx="1981200" cy="743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Receipt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25712" y="6465493"/>
            <a:ext cx="1981200" cy="743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Search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93367" y="4008437"/>
            <a:ext cx="1981200" cy="743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62712" y="6466455"/>
            <a:ext cx="2844800" cy="742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Disclosure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ight Arrow 35" title="Right Arrow"/>
          <p:cNvSpPr/>
          <p:nvPr/>
        </p:nvSpPr>
        <p:spPr bwMode="auto">
          <a:xfrm>
            <a:off x="239712" y="4751783"/>
            <a:ext cx="9601199" cy="1713710"/>
          </a:xfrm>
          <a:prstGeom prst="rightArrow">
            <a:avLst/>
          </a:prstGeom>
          <a:solidFill>
            <a:srgbClr val="CC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9712" y="960437"/>
            <a:ext cx="9601199" cy="2692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4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Frequently requested records</a:t>
            </a:r>
            <a:r>
              <a:rPr lang="en-US" sz="4400" dirty="0" smtClean="0">
                <a:solidFill>
                  <a:srgbClr val="CC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records of popular topics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be identified at any point throughout the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FOIA request process.</a:t>
            </a:r>
          </a:p>
        </p:txBody>
      </p:sp>
    </p:spTree>
    <p:extLst>
      <p:ext uri="{BB962C8B-B14F-4D97-AF65-F5344CB8AC3E}">
        <p14:creationId xmlns:p14="http://schemas.microsoft.com/office/powerpoint/2010/main" val="841196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612" y="1726993"/>
            <a:ext cx="9677400" cy="46436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Identifying and disclosing </a:t>
            </a:r>
            <a:r>
              <a:rPr lang="en-US" sz="4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operational documents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may require efforts beyond the FOIA staff.</a:t>
            </a:r>
          </a:p>
          <a:p>
            <a:pPr>
              <a:buNone/>
            </a:pPr>
            <a:endParaRPr 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Collaboration between the FOIA and program offices can help identify candidates for proactive disclosure.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612" y="884237"/>
            <a:ext cx="9677400" cy="65966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Agencies should establish and maintain effective systems to identify records for posting online, which can include:</a:t>
            </a:r>
          </a:p>
          <a:p>
            <a:pPr>
              <a:buNone/>
            </a:pP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Identify interest through FOIA requests,</a:t>
            </a:r>
            <a:b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Conduct proactive records searches,</a:t>
            </a:r>
            <a:b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Identify records as they are created, and</a:t>
            </a:r>
            <a:b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Posting FOIA logs.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129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63512" y="1458497"/>
            <a:ext cx="9715501" cy="46426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FOIA is </a:t>
            </a:r>
            <a:r>
              <a:rPr lang="en-US" sz="4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only</a:t>
            </a: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 “FOIA Requests.”</a:t>
            </a:r>
          </a:p>
          <a:p>
            <a:pPr>
              <a:buNone/>
            </a:pPr>
            <a:endParaRPr lang="en-US" sz="4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law also requires agencies to make certain categories of records available to the public on a proactive basis.</a:t>
            </a:r>
          </a:p>
          <a:p>
            <a:pPr>
              <a:buNone/>
            </a:pPr>
            <a:endParaRPr 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4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FOIA Subsection (a)(2)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536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512" y="2489956"/>
            <a:ext cx="9715500" cy="46426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742950" indent="-742950">
              <a:buClr>
                <a:schemeClr val="bg2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en-US" sz="44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of information to disclose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ClrTx/>
              <a:buFont typeface="+mj-lt"/>
              <a:buAutoNum type="arabicPeriod"/>
            </a:pPr>
            <a:r>
              <a:rPr lang="en-US" sz="44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identify information</a:t>
            </a:r>
            <a:r>
              <a:rPr lang="en-US" sz="44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b="1" dirty="0" smtClean="0">
              <a:solidFill>
                <a:schemeClr val="bg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ClrTx/>
              <a:buFont typeface="+mj-lt"/>
              <a:buAutoNum type="arabicPeriod"/>
            </a:pPr>
            <a:r>
              <a:rPr lang="en-US" sz="4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make information available</a:t>
            </a:r>
            <a:r>
              <a:rPr lang="en-US" sz="44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b="1" dirty="0" smtClean="0">
              <a:solidFill>
                <a:schemeClr val="bg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ClrTx/>
              <a:buFont typeface="+mj-lt"/>
              <a:buAutoNum type="arabicPeriod"/>
            </a:pPr>
            <a:r>
              <a:rPr lang="en-US" sz="44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make information useable</a:t>
            </a:r>
            <a:endParaRPr lang="en-US" sz="4400" dirty="0">
              <a:solidFill>
                <a:schemeClr val="bg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63512" y="939605"/>
            <a:ext cx="9715500" cy="139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Four Components to Proactive Disclosures</a:t>
            </a:r>
            <a:endParaRPr lang="en-US" sz="4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99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612" y="1070927"/>
            <a:ext cx="9677400" cy="59093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defTabSz="91440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en-US" sz="4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Historically, agencies made proactive disclosures available in “Reading Rooms.”</a:t>
            </a:r>
          </a:p>
          <a:p>
            <a:pPr lvl="0" defTabSz="91440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endParaRPr lang="en-US" sz="4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91440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en-US" sz="4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Agencies now post proactive disclosures on their websites, usually in online </a:t>
            </a:r>
            <a:r>
              <a:rPr lang="en-US" sz="4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FOIA Libraries</a:t>
            </a:r>
            <a:r>
              <a:rPr lang="en-US" sz="4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200" b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91440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endParaRPr lang="en-US" sz="4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91440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en-US" sz="4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FOIA Libraries should be located on agencies’ FOIA websites.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512" y="1493837"/>
            <a:ext cx="9715499" cy="52927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1" indent="0"/>
            <a:r>
              <a:rPr lang="en-US" sz="4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Operational Records</a:t>
            </a: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 be posted in FOIA Libraries, elsewhere on the web, or both;</a:t>
            </a:r>
          </a:p>
          <a:p>
            <a:pPr marL="0" lvl="1" indent="0"/>
            <a:endParaRPr lang="en-US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/>
            <a:endParaRPr lang="en-US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/>
            <a:r>
              <a:rPr lang="en-US" sz="4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Frequently Requested Records</a:t>
            </a: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other FOIA releases should still be included in the FOIA Library.</a:t>
            </a:r>
            <a:endParaRPr lang="en-US" sz="4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984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512" y="2489956"/>
            <a:ext cx="9715500" cy="46426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742950" indent="-742950">
              <a:buClr>
                <a:schemeClr val="bg2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en-US" sz="44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of information to disclose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ClrTx/>
              <a:buFont typeface="+mj-lt"/>
              <a:buAutoNum type="arabicPeriod"/>
            </a:pPr>
            <a:r>
              <a:rPr lang="en-US" sz="44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identify information</a:t>
            </a:r>
            <a:br>
              <a:rPr lang="en-US" sz="44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dirty="0" smtClean="0">
              <a:solidFill>
                <a:schemeClr val="bg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ClrTx/>
              <a:buFont typeface="+mj-lt"/>
              <a:buAutoNum type="arabicPeriod"/>
            </a:pPr>
            <a:r>
              <a:rPr lang="en-US" sz="44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make information available</a:t>
            </a:r>
            <a:r>
              <a:rPr lang="en-US" sz="44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b="1" dirty="0" smtClean="0">
              <a:solidFill>
                <a:schemeClr val="bg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ClrTx/>
              <a:buFont typeface="+mj-lt"/>
              <a:buAutoNum type="arabicPeriod"/>
            </a:pP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make information useable</a:t>
            </a:r>
            <a:endParaRPr lang="en-US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63512" y="939605"/>
            <a:ext cx="9715500" cy="139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Four Components to Proactive Disclosures</a:t>
            </a:r>
            <a:endParaRPr lang="en-US" sz="4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478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612" y="1951037"/>
            <a:ext cx="9677399" cy="3996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Agencies are encouraged to make information available wherever, </a:t>
            </a:r>
            <a:r>
              <a:rPr lang="en-US" sz="4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in whatever format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is most useful to the public, considering the needs of the community of individuals who access their websites.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34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612" y="1306506"/>
            <a:ext cx="9677400" cy="59427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Modern technologies allow agencies to make proactive disclosures in new ways.</a:t>
            </a:r>
          </a:p>
          <a:p>
            <a:endParaRPr 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2010 Open Government Directive and the Department of Justice have emphasized both the importance of </a:t>
            </a:r>
            <a:r>
              <a:rPr lang="en-US" sz="4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4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roactive disclosures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the </a:t>
            </a:r>
            <a:r>
              <a:rPr lang="en-US" sz="4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4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of technology</a:t>
            </a: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enhance access to </a:t>
            </a:r>
            <a:r>
              <a:rPr lang="en-US" sz="4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government information.</a:t>
            </a:r>
            <a:endParaRPr lang="en-US" sz="4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35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612" y="1112837"/>
            <a:ext cx="9677399" cy="57800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defTabSz="914400" fontAlgn="auto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defRPr/>
            </a:pPr>
            <a:r>
              <a:rPr lang="en-US" sz="4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Open Government Directive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defTabSz="914400" fontAlgn="auto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defRPr/>
            </a:pPr>
            <a:endParaRPr lang="en-US" sz="44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914400" fontAlgn="auto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defRPr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“To increase accountability [and] promote informed participation by the public…each agency shall take prompt steps to expand access to information by making it available online in open formats.”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613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612" y="1341437"/>
            <a:ext cx="9677399" cy="52927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 possible, information should be not just be available, but also </a:t>
            </a:r>
            <a:r>
              <a:rPr lang="en-US" sz="4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useable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charset="2"/>
              <a:buChar char="Ø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Open formats – FOIA.gov</a:t>
            </a:r>
          </a:p>
          <a:p>
            <a:pPr marL="571500" indent="-571500">
              <a:buFont typeface="Wingdings" charset="2"/>
              <a:buChar char="Ø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Topical Websites – NOAA BP Oil Spill</a:t>
            </a:r>
          </a:p>
          <a:p>
            <a:pPr marL="571500" indent="-571500">
              <a:buFont typeface="Wingdings" charset="2"/>
              <a:buChar char="Ø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 Media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@FOIAPost</a:t>
            </a:r>
          </a:p>
          <a:p>
            <a:pPr marL="571500" indent="-571500">
              <a:buFont typeface="Wingdings" charset="2"/>
              <a:buChar char="Ø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Interactive Data – Recovery.gov</a:t>
            </a:r>
          </a:p>
          <a:p>
            <a:pPr marL="571500" indent="-571500">
              <a:buFont typeface="Wingdings" charset="2"/>
              <a:buChar char="Ø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sets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Data.gov</a:t>
            </a:r>
            <a:endParaRPr 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37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01612" y="1189037"/>
            <a:ext cx="9677399" cy="5947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Intra-agency collaboration can also help identify new ways to make proactive disclosures useable.</a:t>
            </a:r>
          </a:p>
          <a:p>
            <a:pPr>
              <a:buNone/>
            </a:pPr>
            <a:endParaRPr 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Programmatic, data, public affairs,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information technology offices may have ideas for new tools or formats that can be used to make information more useable to the public.</a:t>
            </a:r>
          </a:p>
        </p:txBody>
      </p:sp>
    </p:spTree>
    <p:extLst>
      <p:ext uri="{BB962C8B-B14F-4D97-AF65-F5344CB8AC3E}">
        <p14:creationId xmlns:p14="http://schemas.microsoft.com/office/powerpoint/2010/main" val="1768773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512" y="2566156"/>
            <a:ext cx="9715500" cy="46426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of information to disclose</a:t>
            </a:r>
            <a:b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identify information</a:t>
            </a:r>
            <a:b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make information available</a:t>
            </a:r>
            <a:b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make information useable</a:t>
            </a:r>
            <a:endParaRPr 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63512" y="939605"/>
            <a:ext cx="9715500" cy="139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Four Components to Proactive Disclosures</a:t>
            </a:r>
            <a:endParaRPr lang="en-US" sz="4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9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63513" y="2822955"/>
            <a:ext cx="9715500" cy="18712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6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</a:t>
            </a: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called </a:t>
            </a:r>
            <a:r>
              <a:rPr lang="en-US" sz="6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proactive </a:t>
            </a:r>
            <a:r>
              <a:rPr lang="en-US" sz="6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disclosures.”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859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612" y="2433571"/>
            <a:ext cx="9677399" cy="2692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Proactive disclosures inform the public about the operations of their government, and they efficiently satisfy the demand for records of interest to multiple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people.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547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612" y="1781341"/>
            <a:ext cx="9677399" cy="3996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Agencies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should, as a matter of discretion, be routinely posting material that is of interest to the public, taking advantage of technology and new tools to make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useable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easily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accessible.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554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612" y="2037455"/>
            <a:ext cx="9677399" cy="3342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doing so,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agencies will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answering the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post more information online than is required, so that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 will be better informed “about what is known and done by their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government.”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905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 title="U.S. Department of Justice"/>
          <p:cNvPicPr>
            <a:picLocks noChangeAspect="1" noChangeArrowheads="1"/>
          </p:cNvPicPr>
          <p:nvPr/>
        </p:nvPicPr>
        <p:blipFill>
          <a:blip r:embed="rId3" cstate="print"/>
          <a:srcRect t="17535" b="33074"/>
          <a:stretch>
            <a:fillRect/>
          </a:stretch>
        </p:blipFill>
        <p:spPr bwMode="auto">
          <a:xfrm>
            <a:off x="0" y="0"/>
            <a:ext cx="10080625" cy="3733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201612" y="4618037"/>
            <a:ext cx="9677400" cy="910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5500" b="1" dirty="0" smtClean="0">
                <a:solidFill>
                  <a:srgbClr val="CC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0290702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612" y="1839906"/>
            <a:ext cx="9677400" cy="52927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Enhance transparency</a:t>
            </a:r>
          </a:p>
          <a:p>
            <a:pPr lvl="1">
              <a:buFont typeface="Bell MT" pitchFamily="18" charset="0"/>
              <a:buChar char="–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 citizens about “the operations and activities” of government</a:t>
            </a:r>
          </a:p>
          <a:p>
            <a:pPr>
              <a:buNone/>
            </a:pPr>
            <a:endParaRPr lang="en-US" sz="4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…with more efficiency</a:t>
            </a:r>
          </a:p>
          <a:p>
            <a:pPr lvl="1">
              <a:buFont typeface="Bell MT" pitchFamily="18" charset="0"/>
              <a:buChar char="–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Reduce the need to respond to numerous requests for the same records.</a:t>
            </a:r>
            <a:endParaRPr lang="en-US" sz="4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01612" y="960438"/>
            <a:ext cx="9677400" cy="742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Proactive Disclosures</a:t>
            </a:r>
            <a:endParaRPr lang="en-US" sz="4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245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512" y="2103437"/>
            <a:ext cx="9715500" cy="3477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defTabSz="914400" fontAlgn="auto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defRPr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addition to the legal requirement to make proactive disclosures, agencies have also been directed to take additional steps to make information available to the public on a proactive basis.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9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512" y="1479324"/>
            <a:ext cx="9715500" cy="42904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defTabSz="914400" fontAlgn="auto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defRPr/>
            </a:pPr>
            <a:r>
              <a:rPr lang="en-US" sz="4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Justice 2009</a:t>
            </a:r>
            <a:br>
              <a:rPr lang="en-US" sz="4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FOIA Guidelines</a:t>
            </a: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914400" fontAlgn="auto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defRPr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“[A]gencies should readily and systematically post information online in advance of any public request.”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698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3512" y="960437"/>
            <a:ext cx="9715500" cy="59427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During Sunshine Week 2015, OIP posted new guidance on proactive disclosures which outline the lessons and principles of this lecture - </a:t>
            </a:r>
            <a:r>
              <a:rPr lang="en-US" sz="4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Proactive </a:t>
            </a:r>
            <a:r>
              <a:rPr lang="en-US" sz="4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Disclosure </a:t>
            </a:r>
            <a:r>
              <a:rPr lang="en-US" sz="4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Non-Exempt </a:t>
            </a:r>
            <a:r>
              <a:rPr lang="en-US" sz="4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Agency </a:t>
            </a:r>
            <a:r>
              <a:rPr lang="en-US" sz="4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endParaRPr lang="en-US" sz="4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4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4400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https://www.justice.gov/oip/oip-guidance/proactive_disclosure_of_non-exempt_information</a:t>
            </a:r>
          </a:p>
        </p:txBody>
      </p:sp>
    </p:spTree>
    <p:extLst>
      <p:ext uri="{BB962C8B-B14F-4D97-AF65-F5344CB8AC3E}">
        <p14:creationId xmlns:p14="http://schemas.microsoft.com/office/powerpoint/2010/main" val="251772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512" y="2642356"/>
            <a:ext cx="9715500" cy="46426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of information to disclose</a:t>
            </a:r>
            <a:b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identify information</a:t>
            </a:r>
            <a:b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make information available</a:t>
            </a:r>
            <a:b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make information useable</a:t>
            </a:r>
            <a:endParaRPr 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2450276-8B5D-472F-B66B-64FA8FFC7BC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63512" y="939605"/>
            <a:ext cx="9715500" cy="139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Four Components to Proactive Disclosures</a:t>
            </a:r>
            <a:endParaRPr lang="en-US" sz="4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00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6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S P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6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S PGothic" charset="-128"/>
          </a:defRPr>
        </a:defPPr>
      </a:lstStyle>
    </a:lnDef>
    <a:txDef>
      <a:spPr>
        <a:noFill/>
        <a:ln>
          <a:noFill/>
        </a:ln>
      </a:spPr>
      <a:bodyPr wrap="square">
        <a:spAutoFit/>
      </a:bodyPr>
      <a:lstStyle>
        <a:defPPr>
          <a:buNone/>
          <a:defRPr sz="44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  <a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a: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6875</TotalTime>
  <Words>1166</Words>
  <Application>Microsoft Office PowerPoint</Application>
  <PresentationFormat>Custom</PresentationFormat>
  <Paragraphs>247</Paragraphs>
  <Slides>43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9" baseType="lpstr">
      <vt:lpstr>MS PGothic</vt:lpstr>
      <vt:lpstr>Arial</vt:lpstr>
      <vt:lpstr>Bell MT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Singh, Sarika (JMD)</dc:creator>
  <cp:lastModifiedBy>Day, Laurie (OIP)</cp:lastModifiedBy>
  <cp:revision>338</cp:revision>
  <cp:lastPrinted>2015-05-12T21:38:39Z</cp:lastPrinted>
  <dcterms:created xsi:type="dcterms:W3CDTF">2010-05-11T14:14:24Z</dcterms:created>
  <dcterms:modified xsi:type="dcterms:W3CDTF">2018-09-06T19:05:48Z</dcterms:modified>
</cp:coreProperties>
</file>