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913" r:id="rId4"/>
    <p:sldMasterId id="2147484930" r:id="rId5"/>
  </p:sldMasterIdLst>
  <p:notesMasterIdLst>
    <p:notesMasterId r:id="rId45"/>
  </p:notesMasterIdLst>
  <p:sldIdLst>
    <p:sldId id="256" r:id="rId6"/>
    <p:sldId id="257" r:id="rId7"/>
    <p:sldId id="260" r:id="rId8"/>
    <p:sldId id="276" r:id="rId9"/>
    <p:sldId id="262" r:id="rId10"/>
    <p:sldId id="273" r:id="rId11"/>
    <p:sldId id="272" r:id="rId12"/>
    <p:sldId id="302" r:id="rId13"/>
    <p:sldId id="263" r:id="rId14"/>
    <p:sldId id="280" r:id="rId15"/>
    <p:sldId id="264" r:id="rId16"/>
    <p:sldId id="265" r:id="rId17"/>
    <p:sldId id="267" r:id="rId18"/>
    <p:sldId id="270" r:id="rId19"/>
    <p:sldId id="258" r:id="rId20"/>
    <p:sldId id="271" r:id="rId21"/>
    <p:sldId id="304" r:id="rId22"/>
    <p:sldId id="277" r:id="rId23"/>
    <p:sldId id="278" r:id="rId24"/>
    <p:sldId id="279" r:id="rId25"/>
    <p:sldId id="281" r:id="rId26"/>
    <p:sldId id="282" r:id="rId27"/>
    <p:sldId id="286" r:id="rId28"/>
    <p:sldId id="305" r:id="rId29"/>
    <p:sldId id="295" r:id="rId30"/>
    <p:sldId id="296" r:id="rId31"/>
    <p:sldId id="287" r:id="rId32"/>
    <p:sldId id="306" r:id="rId33"/>
    <p:sldId id="288" r:id="rId34"/>
    <p:sldId id="261" r:id="rId35"/>
    <p:sldId id="289" r:id="rId36"/>
    <p:sldId id="290" r:id="rId37"/>
    <p:sldId id="291" r:id="rId38"/>
    <p:sldId id="292" r:id="rId39"/>
    <p:sldId id="293" r:id="rId40"/>
    <p:sldId id="297" r:id="rId41"/>
    <p:sldId id="298" r:id="rId42"/>
    <p:sldId id="299" r:id="rId43"/>
    <p:sldId id="300"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2448" autoAdjust="0"/>
  </p:normalViewPr>
  <p:slideViewPr>
    <p:cSldViewPr snapToGrid="0">
      <p:cViewPr varScale="1">
        <p:scale>
          <a:sx n="69" d="100"/>
          <a:sy n="69" d="100"/>
        </p:scale>
        <p:origin x="448" y="44"/>
      </p:cViewPr>
      <p:guideLst/>
    </p:cSldViewPr>
  </p:slideViewPr>
  <p:notesTextViewPr>
    <p:cViewPr>
      <p:scale>
        <a:sx n="3" d="2"/>
        <a:sy n="3" d="2"/>
      </p:scale>
      <p:origin x="0" y="0"/>
    </p:cViewPr>
  </p:notesTextViewPr>
  <p:notesViewPr>
    <p:cSldViewPr snapToGrid="0">
      <p:cViewPr>
        <p:scale>
          <a:sx n="80" d="100"/>
          <a:sy n="80" d="100"/>
        </p:scale>
        <p:origin x="1519" y="-6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5F2219-9B0B-4671-AFEC-1AB9451F75F6}" type="datetimeFigureOut">
              <a:rPr lang="en-US" smtClean="0"/>
              <a:t>3/2/2021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02F76E-17E1-4A84-B89A-83068E83467C}" type="slidenum">
              <a:rPr lang="en-US" smtClean="0"/>
              <a:t>‹#›</a:t>
            </a:fld>
            <a:endParaRPr lang="en-US"/>
          </a:p>
        </p:txBody>
      </p:sp>
    </p:spTree>
    <p:extLst>
      <p:ext uri="{BB962C8B-B14F-4D97-AF65-F5344CB8AC3E}">
        <p14:creationId xmlns:p14="http://schemas.microsoft.com/office/powerpoint/2010/main" val="4043834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02F76E-17E1-4A84-B89A-83068E83467C}" type="slidenum">
              <a:rPr lang="en-US" smtClean="0"/>
              <a:t>1</a:t>
            </a:fld>
            <a:endParaRPr lang="en-US" dirty="0"/>
          </a:p>
        </p:txBody>
      </p:sp>
    </p:spTree>
    <p:extLst>
      <p:ext uri="{BB962C8B-B14F-4D97-AF65-F5344CB8AC3E}">
        <p14:creationId xmlns:p14="http://schemas.microsoft.com/office/powerpoint/2010/main" val="1949304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lnSpc>
                <a:spcPct val="200000"/>
              </a:lnSpc>
            </a:pPr>
            <a:endParaRPr lang="en-US" dirty="0">
              <a:latin typeface="Times New Roman" charset="0"/>
              <a:ea typeface="ＭＳ Ｐゴシック" charset="0"/>
            </a:endParaRPr>
          </a:p>
        </p:txBody>
      </p:sp>
    </p:spTree>
    <p:extLst>
      <p:ext uri="{BB962C8B-B14F-4D97-AF65-F5344CB8AC3E}">
        <p14:creationId xmlns:p14="http://schemas.microsoft.com/office/powerpoint/2010/main" val="3299638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(SLIDE 2</a:t>
            </a:r>
            <a:r>
              <a:rPr lang="en-US" sz="1400" b="1" dirty="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Welcome to the Office on Violence Against Women (also referred to as “OVW”), Pre-Application Information Session, for the Fiscal Year 2020 Rural Domestic Violence, Dating Violence, Sexual Assault, and Stalking Program solicitation. </a:t>
            </a:r>
          </a:p>
          <a:p>
            <a:r>
              <a:rPr lang="en-US" sz="1400" dirty="0">
                <a:latin typeface="Arial" panose="020B0604020202020204" pitchFamily="34" charset="0"/>
                <a:cs typeface="Arial" panose="020B0604020202020204" pitchFamily="34" charset="0"/>
              </a:rPr>
              <a:t> </a:t>
            </a:r>
          </a:p>
          <a:p>
            <a:pPr>
              <a:lnSpc>
                <a:spcPct val="150000"/>
              </a:lnSpc>
            </a:pPr>
            <a:r>
              <a:rPr lang="en-US" sz="1400" dirty="0" smtClean="0">
                <a:latin typeface="Arial" panose="020B0604020202020204" pitchFamily="34" charset="0"/>
                <a:cs typeface="Arial" panose="020B0604020202020204" pitchFamily="34" charset="0"/>
              </a:rPr>
              <a:t>• </a:t>
            </a:r>
            <a:r>
              <a:rPr lang="en-US" sz="1400" b="1" dirty="0" smtClean="0">
                <a:latin typeface="Arial" panose="020B0604020202020204" pitchFamily="34" charset="0"/>
                <a:cs typeface="Arial" panose="020B0604020202020204" pitchFamily="34" charset="0"/>
              </a:rPr>
              <a:t>(SLIDE 2</a:t>
            </a:r>
            <a:r>
              <a:rPr lang="en-US" sz="1400" b="1" dirty="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This information session is being presented by OVW Rural team member Sue Pugliese, and is meant to serve as a source of information regarding the Rural Application.  Although I will not review every page and section of the solicitation, I will highlight the Rural Program grant and application requirements. </a:t>
            </a:r>
          </a:p>
        </p:txBody>
      </p:sp>
      <p:sp>
        <p:nvSpPr>
          <p:cNvPr id="4" name="Slide Number Placeholder 3"/>
          <p:cNvSpPr>
            <a:spLocks noGrp="1"/>
          </p:cNvSpPr>
          <p:nvPr>
            <p:ph type="sldNum" sz="quarter" idx="10"/>
          </p:nvPr>
        </p:nvSpPr>
        <p:spPr/>
        <p:txBody>
          <a:bodyPr/>
          <a:lstStyle/>
          <a:p>
            <a:fld id="{7202F76E-17E1-4A84-B89A-83068E83467C}" type="slidenum">
              <a:rPr lang="en-US" smtClean="0"/>
              <a:t>2</a:t>
            </a:fld>
            <a:endParaRPr lang="en-US" dirty="0"/>
          </a:p>
        </p:txBody>
      </p:sp>
    </p:spTree>
    <p:extLst>
      <p:ext uri="{BB962C8B-B14F-4D97-AF65-F5344CB8AC3E}">
        <p14:creationId xmlns:p14="http://schemas.microsoft.com/office/powerpoint/2010/main" val="3579762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lnSpc>
                <a:spcPct val="150000"/>
              </a:lnSpc>
              <a:buFont typeface="Arial" panose="020B0604020202020204" pitchFamily="34" charset="0"/>
              <a:buChar char="•"/>
            </a:pPr>
            <a:r>
              <a:rPr lang="en-US" sz="1400" b="1" dirty="0" smtClean="0">
                <a:solidFill>
                  <a:prstClr val="black"/>
                </a:solidFill>
                <a:latin typeface="Arial" panose="020B0604020202020204" pitchFamily="34" charset="0"/>
                <a:cs typeface="Arial" panose="020B0604020202020204" pitchFamily="34" charset="0"/>
              </a:rPr>
              <a:t>(SLIDE 3) </a:t>
            </a:r>
            <a:r>
              <a:rPr lang="en-US" sz="1400" dirty="0" smtClean="0">
                <a:solidFill>
                  <a:prstClr val="black"/>
                </a:solidFill>
                <a:latin typeface="Arial" panose="020B0604020202020204" pitchFamily="34" charset="0"/>
                <a:cs typeface="Arial" panose="020B0604020202020204" pitchFamily="34" charset="0"/>
              </a:rPr>
              <a:t>Application submissions </a:t>
            </a:r>
            <a:r>
              <a:rPr lang="en-US" sz="1400" dirty="0">
                <a:solidFill>
                  <a:prstClr val="black"/>
                </a:solidFill>
                <a:latin typeface="Arial" panose="020B0604020202020204" pitchFamily="34" charset="0"/>
                <a:cs typeface="Arial" panose="020B0604020202020204" pitchFamily="34" charset="0"/>
              </a:rPr>
              <a:t>are mentioned on the </a:t>
            </a:r>
            <a:r>
              <a:rPr lang="en-US" sz="1400" dirty="0" smtClean="0">
                <a:solidFill>
                  <a:prstClr val="black"/>
                </a:solidFill>
                <a:latin typeface="Arial" panose="020B0604020202020204" pitchFamily="34" charset="0"/>
                <a:cs typeface="Arial" panose="020B0604020202020204" pitchFamily="34" charset="0"/>
              </a:rPr>
              <a:t>front page </a:t>
            </a:r>
            <a:r>
              <a:rPr lang="en-US" sz="1400" dirty="0">
                <a:solidFill>
                  <a:prstClr val="black"/>
                </a:solidFill>
                <a:latin typeface="Arial" panose="020B0604020202020204" pitchFamily="34" charset="0"/>
                <a:cs typeface="Arial" panose="020B0604020202020204" pitchFamily="34" charset="0"/>
              </a:rPr>
              <a:t>of the Rural solicitation, and also on </a:t>
            </a:r>
            <a:r>
              <a:rPr lang="en-US" sz="1400" b="1" dirty="0">
                <a:solidFill>
                  <a:prstClr val="black"/>
                </a:solidFill>
                <a:latin typeface="Arial" panose="020B0604020202020204" pitchFamily="34" charset="0"/>
                <a:cs typeface="Arial" panose="020B0604020202020204" pitchFamily="34" charset="0"/>
              </a:rPr>
              <a:t>pages</a:t>
            </a:r>
            <a:r>
              <a:rPr lang="en-US" sz="1400" dirty="0">
                <a:solidFill>
                  <a:prstClr val="black"/>
                </a:solidFill>
                <a:latin typeface="Arial" panose="020B0604020202020204" pitchFamily="34" charset="0"/>
                <a:cs typeface="Arial" panose="020B0604020202020204" pitchFamily="34" charset="0"/>
              </a:rPr>
              <a:t> </a:t>
            </a:r>
            <a:r>
              <a:rPr lang="en-US" sz="1400" b="1" dirty="0" smtClean="0">
                <a:solidFill>
                  <a:prstClr val="black"/>
                </a:solidFill>
                <a:latin typeface="Arial" panose="020B0604020202020204" pitchFamily="34" charset="0"/>
                <a:cs typeface="Arial" panose="020B0604020202020204" pitchFamily="34" charset="0"/>
              </a:rPr>
              <a:t>19-22</a:t>
            </a:r>
            <a:r>
              <a:rPr lang="en-US" sz="1400" dirty="0">
                <a:solidFill>
                  <a:prstClr val="black"/>
                </a:solidFill>
                <a:latin typeface="Arial" panose="020B0604020202020204" pitchFamily="34" charset="0"/>
                <a:cs typeface="Arial" panose="020B0604020202020204" pitchFamily="34" charset="0"/>
              </a:rPr>
              <a:t>.  </a:t>
            </a:r>
            <a:endParaRPr lang="en-US" sz="1400" dirty="0" smtClean="0">
              <a:solidFill>
                <a:prstClr val="black"/>
              </a:solidFill>
              <a:latin typeface="Arial" panose="020B0604020202020204" pitchFamily="34" charset="0"/>
              <a:cs typeface="Arial" panose="020B0604020202020204" pitchFamily="34" charset="0"/>
            </a:endParaRPr>
          </a:p>
          <a:p>
            <a:pPr lvl="0"/>
            <a:endParaRPr lang="en-US" sz="1400" dirty="0">
              <a:solidFill>
                <a:prstClr val="black"/>
              </a:solidFill>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n-US" sz="1400" b="1" dirty="0" smtClean="0">
                <a:solidFill>
                  <a:prstClr val="black"/>
                </a:solidFill>
                <a:latin typeface="Arial" panose="020B0604020202020204" pitchFamily="34" charset="0"/>
                <a:cs typeface="Arial" panose="020B0604020202020204" pitchFamily="34" charset="0"/>
              </a:rPr>
              <a:t>(SLIDE 3) </a:t>
            </a:r>
            <a:r>
              <a:rPr lang="en-US" sz="1400" dirty="0" smtClean="0">
                <a:solidFill>
                  <a:prstClr val="black"/>
                </a:solidFill>
                <a:latin typeface="Arial" panose="020B0604020202020204" pitchFamily="34" charset="0"/>
                <a:cs typeface="Arial" panose="020B0604020202020204" pitchFamily="34" charset="0"/>
              </a:rPr>
              <a:t>Applications </a:t>
            </a:r>
            <a:r>
              <a:rPr lang="en-US" sz="1400" dirty="0">
                <a:solidFill>
                  <a:prstClr val="black"/>
                </a:solidFill>
                <a:latin typeface="Arial" panose="020B0604020202020204" pitchFamily="34" charset="0"/>
                <a:cs typeface="Arial" panose="020B0604020202020204" pitchFamily="34" charset="0"/>
              </a:rPr>
              <a:t>are due by </a:t>
            </a:r>
            <a:r>
              <a:rPr lang="en-US" sz="1400" b="1" dirty="0">
                <a:solidFill>
                  <a:prstClr val="black"/>
                </a:solidFill>
                <a:latin typeface="Arial" panose="020B0604020202020204" pitchFamily="34" charset="0"/>
                <a:cs typeface="Arial" panose="020B0604020202020204" pitchFamily="34" charset="0"/>
              </a:rPr>
              <a:t>11:59 p.m. Eastern Time</a:t>
            </a:r>
            <a:r>
              <a:rPr lang="en-US" sz="1400" dirty="0">
                <a:solidFill>
                  <a:prstClr val="black"/>
                </a:solidFill>
                <a:latin typeface="Arial" panose="020B0604020202020204" pitchFamily="34" charset="0"/>
                <a:cs typeface="Arial" panose="020B0604020202020204" pitchFamily="34" charset="0"/>
              </a:rPr>
              <a:t> on </a:t>
            </a:r>
            <a:r>
              <a:rPr lang="en-US" sz="1400" b="1" dirty="0">
                <a:solidFill>
                  <a:prstClr val="black"/>
                </a:solidFill>
                <a:latin typeface="Arial" panose="020B0604020202020204" pitchFamily="34" charset="0"/>
                <a:cs typeface="Arial" panose="020B0604020202020204" pitchFamily="34" charset="0"/>
              </a:rPr>
              <a:t>January 27, 2020</a:t>
            </a:r>
            <a:r>
              <a:rPr lang="en-US" sz="1400" dirty="0" smtClean="0">
                <a:solidFill>
                  <a:prstClr val="black"/>
                </a:solidFill>
                <a:latin typeface="Arial" panose="020B0604020202020204" pitchFamily="34" charset="0"/>
                <a:cs typeface="Arial" panose="020B0604020202020204" pitchFamily="34" charset="0"/>
              </a:rPr>
              <a:t>.</a:t>
            </a:r>
          </a:p>
          <a:p>
            <a:pPr lvl="0">
              <a:lnSpc>
                <a:spcPct val="150000"/>
              </a:lnSpc>
            </a:pPr>
            <a:r>
              <a:rPr lang="en-US" sz="1400" dirty="0" smtClean="0">
                <a:solidFill>
                  <a:prstClr val="black"/>
                </a:solidFill>
                <a:latin typeface="Arial" panose="020B0604020202020204" pitchFamily="34" charset="0"/>
                <a:cs typeface="Arial" panose="020B0604020202020204" pitchFamily="34" charset="0"/>
              </a:rPr>
              <a:t>  </a:t>
            </a:r>
            <a:endParaRPr lang="en-US" sz="1400" dirty="0">
              <a:solidFill>
                <a:prstClr val="black"/>
              </a:solidFill>
              <a:latin typeface="Arial" panose="020B0604020202020204" pitchFamily="34" charset="0"/>
              <a:cs typeface="Arial" panose="020B0604020202020204" pitchFamily="34" charset="0"/>
            </a:endParaRPr>
          </a:p>
          <a:p>
            <a:pPr marL="342900" lvl="0" indent="-342900">
              <a:lnSpc>
                <a:spcPct val="150000"/>
              </a:lnSpc>
              <a:buFont typeface="Arial" panose="020B0604020202020204" pitchFamily="34" charset="0"/>
              <a:buChar char="•"/>
            </a:pPr>
            <a:r>
              <a:rPr lang="en-US" sz="1400" b="1" dirty="0" smtClean="0">
                <a:solidFill>
                  <a:prstClr val="black"/>
                </a:solidFill>
                <a:latin typeface="Arial" panose="020B0604020202020204" pitchFamily="34" charset="0"/>
                <a:cs typeface="Arial" panose="020B0604020202020204" pitchFamily="34" charset="0"/>
              </a:rPr>
              <a:t>(SLIDE 3) </a:t>
            </a:r>
            <a:r>
              <a:rPr lang="en-US" sz="1400" dirty="0" smtClean="0">
                <a:solidFill>
                  <a:prstClr val="black"/>
                </a:solidFill>
                <a:latin typeface="Arial" panose="020B0604020202020204" pitchFamily="34" charset="0"/>
                <a:cs typeface="Arial" panose="020B0604020202020204" pitchFamily="34" charset="0"/>
              </a:rPr>
              <a:t>All applications are submitted through </a:t>
            </a:r>
            <a:r>
              <a:rPr lang="en-US" sz="1400" b="1" dirty="0" smtClean="0">
                <a:solidFill>
                  <a:prstClr val="black"/>
                </a:solidFill>
                <a:latin typeface="Arial" panose="020B0604020202020204" pitchFamily="34" charset="0"/>
                <a:cs typeface="Arial" panose="020B0604020202020204" pitchFamily="34" charset="0"/>
              </a:rPr>
              <a:t>Grants.gov</a:t>
            </a:r>
            <a:r>
              <a:rPr lang="en-US" sz="1400" dirty="0" smtClean="0">
                <a:solidFill>
                  <a:prstClr val="black"/>
                </a:solidFill>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202F76E-17E1-4A84-B89A-83068E83467C}" type="slidenum">
              <a:rPr lang="en-US" smtClean="0"/>
              <a:t>3</a:t>
            </a:fld>
            <a:endParaRPr lang="en-US" dirty="0"/>
          </a:p>
        </p:txBody>
      </p:sp>
    </p:spTree>
    <p:extLst>
      <p:ext uri="{BB962C8B-B14F-4D97-AF65-F5344CB8AC3E}">
        <p14:creationId xmlns:p14="http://schemas.microsoft.com/office/powerpoint/2010/main" val="538216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150000"/>
              </a:lnSpc>
              <a:buFont typeface="Arial" panose="020B0604020202020204" pitchFamily="34" charset="0"/>
              <a:buChar char="•"/>
            </a:pPr>
            <a:r>
              <a:rPr lang="en-US" sz="1400" b="1" dirty="0" smtClean="0">
                <a:latin typeface="Arial" panose="020B0604020202020204" pitchFamily="34" charset="0"/>
                <a:cs typeface="Arial" panose="020B0604020202020204" pitchFamily="34" charset="0"/>
              </a:rPr>
              <a:t>(SLIDE 4) </a:t>
            </a:r>
            <a:r>
              <a:rPr lang="en-US" sz="1400" dirty="0" smtClean="0">
                <a:latin typeface="Arial" panose="020B0604020202020204" pitchFamily="34" charset="0"/>
                <a:cs typeface="Arial" panose="020B0604020202020204" pitchFamily="34" charset="0"/>
              </a:rPr>
              <a:t>The Rural  </a:t>
            </a:r>
            <a:r>
              <a:rPr lang="en-US" sz="1400" dirty="0">
                <a:latin typeface="Arial" panose="020B0604020202020204" pitchFamily="34" charset="0"/>
                <a:cs typeface="Arial" panose="020B0604020202020204" pitchFamily="34" charset="0"/>
              </a:rPr>
              <a:t>P</a:t>
            </a:r>
            <a:r>
              <a:rPr lang="en-US" sz="1400" dirty="0" smtClean="0">
                <a:latin typeface="Arial" panose="020B0604020202020204" pitchFamily="34" charset="0"/>
                <a:cs typeface="Arial" panose="020B0604020202020204" pitchFamily="34" charset="0"/>
              </a:rPr>
              <a:t>rogram was authorized in the Violence Against Women Reauthorization Act (VAWA) of 2013</a:t>
            </a:r>
            <a:endParaRPr lang="en-US" sz="1400" b="1" dirty="0">
              <a:latin typeface="Arial" panose="020B0604020202020204" pitchFamily="34" charset="0"/>
              <a:cs typeface="Arial" panose="020B0604020202020204" pitchFamily="34" charset="0"/>
            </a:endParaRPr>
          </a:p>
          <a:p>
            <a:endParaRPr lang="en-US" sz="1400" b="1" dirty="0" smtClean="0">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en-US" sz="1400" dirty="0">
                <a:latin typeface="Arial" panose="020B0604020202020204" pitchFamily="34" charset="0"/>
                <a:cs typeface="Arial" panose="020B0604020202020204" pitchFamily="34" charset="0"/>
              </a:rPr>
              <a:t>The Rural Program supports efforts to enhance the safety of rural victims of domestic violence, dating violence, sexual assault, and stalking and supports projects uniquely designed to address and prevent these crimes in rural areas.</a:t>
            </a:r>
          </a:p>
        </p:txBody>
      </p:sp>
      <p:sp>
        <p:nvSpPr>
          <p:cNvPr id="4" name="Slide Number Placeholder 3"/>
          <p:cNvSpPr>
            <a:spLocks noGrp="1"/>
          </p:cNvSpPr>
          <p:nvPr>
            <p:ph type="sldNum" sz="quarter" idx="10"/>
          </p:nvPr>
        </p:nvSpPr>
        <p:spPr/>
        <p:txBody>
          <a:bodyPr/>
          <a:lstStyle/>
          <a:p>
            <a:fld id="{7202F76E-17E1-4A84-B89A-83068E83467C}" type="slidenum">
              <a:rPr lang="en-US" smtClean="0"/>
              <a:t>4</a:t>
            </a:fld>
            <a:endParaRPr lang="en-US" dirty="0"/>
          </a:p>
        </p:txBody>
      </p:sp>
    </p:spTree>
    <p:extLst>
      <p:ext uri="{BB962C8B-B14F-4D97-AF65-F5344CB8AC3E}">
        <p14:creationId xmlns:p14="http://schemas.microsoft.com/office/powerpoint/2010/main" val="1454365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dirty="0" smtClean="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SLIDE </a:t>
            </a:r>
            <a:r>
              <a:rPr lang="en-US" b="1" dirty="0" smtClean="0">
                <a:latin typeface="Arial" panose="020B0604020202020204" pitchFamily="34" charset="0"/>
                <a:cs typeface="Arial" panose="020B0604020202020204" pitchFamily="34" charset="0"/>
              </a:rPr>
              <a:t>5</a:t>
            </a:r>
            <a:r>
              <a:rPr lang="en-US" b="1"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The Rural Program has three Purpose Areas.  I won’t read the Purpose Areas to you verbatim, however, in a nut shell; all projects funded through the Rural Program </a:t>
            </a:r>
            <a:r>
              <a:rPr lang="en-US" b="1" dirty="0">
                <a:latin typeface="Arial" panose="020B0604020202020204" pitchFamily="34" charset="0"/>
                <a:cs typeface="Arial" panose="020B0604020202020204" pitchFamily="34" charset="0"/>
              </a:rPr>
              <a:t>must</a:t>
            </a:r>
            <a:r>
              <a:rPr lang="en-US" dirty="0">
                <a:latin typeface="Arial" panose="020B0604020202020204" pitchFamily="34" charset="0"/>
                <a:cs typeface="Arial" panose="020B0604020202020204" pitchFamily="34" charset="0"/>
              </a:rPr>
              <a:t> fall under one or more of these Purpose Areas:</a:t>
            </a:r>
          </a:p>
          <a:p>
            <a:endParaRPr lang="en-US" dirty="0">
              <a:latin typeface="Arial" panose="020B0604020202020204" pitchFamily="34" charset="0"/>
              <a:cs typeface="Arial" panose="020B0604020202020204" pitchFamily="34" charset="0"/>
            </a:endParaRPr>
          </a:p>
          <a:p>
            <a:pPr>
              <a:lnSpc>
                <a:spcPct val="150000"/>
              </a:lnSpc>
            </a:pPr>
            <a:r>
              <a:rPr lang="en-US" dirty="0" smtClean="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SLIDE </a:t>
            </a:r>
            <a:r>
              <a:rPr lang="en-US" b="1" dirty="0" smtClean="0">
                <a:latin typeface="Arial" panose="020B0604020202020204" pitchFamily="34" charset="0"/>
                <a:cs typeface="Arial" panose="020B0604020202020204" pitchFamily="34" charset="0"/>
              </a:rPr>
              <a:t>5</a:t>
            </a:r>
            <a:r>
              <a:rPr lang="en-US" b="1" dirty="0">
                <a:latin typeface="Arial" panose="020B0604020202020204" pitchFamily="34" charset="0"/>
                <a:cs typeface="Arial" panose="020B0604020202020204" pitchFamily="34" charset="0"/>
              </a:rPr>
              <a:t>)- 1</a:t>
            </a:r>
            <a:r>
              <a:rPr lang="en-US" dirty="0">
                <a:latin typeface="Arial" panose="020B0604020202020204" pitchFamily="34" charset="0"/>
                <a:cs typeface="Arial" panose="020B0604020202020204" pitchFamily="34" charset="0"/>
              </a:rPr>
              <a:t>. To identify, assess, and appropriately respond to child, youth, and adult victims of sexual assault, domestic violence, dating violence, and stalking in rural communities, by encouraging collaboration among sexual assault, domestic violence, dating violence and stalking victim service providers; law enforcement agencies; prosecutors; courts; other criminal justice service providers; human and community </a:t>
            </a:r>
          </a:p>
        </p:txBody>
      </p:sp>
      <p:sp>
        <p:nvSpPr>
          <p:cNvPr id="4" name="Slide Number Placeholder 3"/>
          <p:cNvSpPr>
            <a:spLocks noGrp="1"/>
          </p:cNvSpPr>
          <p:nvPr>
            <p:ph type="sldNum" sz="quarter" idx="10"/>
          </p:nvPr>
        </p:nvSpPr>
        <p:spPr/>
        <p:txBody>
          <a:bodyPr/>
          <a:lstStyle/>
          <a:p>
            <a:fld id="{7202F76E-17E1-4A84-B89A-83068E83467C}" type="slidenum">
              <a:rPr lang="en-US" smtClean="0"/>
              <a:t>5</a:t>
            </a:fld>
            <a:endParaRPr lang="en-US" dirty="0"/>
          </a:p>
        </p:txBody>
      </p:sp>
    </p:spTree>
    <p:extLst>
      <p:ext uri="{BB962C8B-B14F-4D97-AF65-F5344CB8AC3E}">
        <p14:creationId xmlns:p14="http://schemas.microsoft.com/office/powerpoint/2010/main" val="2225073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sz="1400" b="1" dirty="0">
                <a:latin typeface="Arial" panose="020B0604020202020204" pitchFamily="34" charset="0"/>
                <a:cs typeface="Arial" panose="020B0604020202020204" pitchFamily="34" charset="0"/>
              </a:rPr>
              <a:t>(SLIDE </a:t>
            </a:r>
            <a:r>
              <a:rPr lang="en-US" sz="1400" b="1" dirty="0" smtClean="0">
                <a:latin typeface="Arial" panose="020B0604020202020204" pitchFamily="34" charset="0"/>
                <a:cs typeface="Arial" panose="020B0604020202020204" pitchFamily="34" charset="0"/>
              </a:rPr>
              <a:t>6</a:t>
            </a:r>
            <a:r>
              <a:rPr lang="en-US" sz="1400" b="1" dirty="0">
                <a:latin typeface="Arial" panose="020B0604020202020204" pitchFamily="34" charset="0"/>
                <a:cs typeface="Arial" panose="020B0604020202020204" pitchFamily="34" charset="0"/>
              </a:rPr>
              <a:t>)-2. </a:t>
            </a:r>
            <a:r>
              <a:rPr lang="en-US" sz="1400" dirty="0">
                <a:latin typeface="Arial" panose="020B0604020202020204" pitchFamily="34" charset="0"/>
                <a:cs typeface="Arial" panose="020B0604020202020204" pitchFamily="34" charset="0"/>
              </a:rPr>
              <a:t>To establish and expand nonprofit, nongovernmental, State, tribal, territorial, and local government victim services in rural communities to child, youth, and adult victims; and </a:t>
            </a:r>
          </a:p>
          <a:p>
            <a:endParaRPr lang="en-US" sz="600" dirty="0" smtClean="0">
              <a:latin typeface="Arial" panose="020B0604020202020204" pitchFamily="34" charset="0"/>
              <a:cs typeface="Arial" panose="020B0604020202020204" pitchFamily="34" charset="0"/>
            </a:endParaRPr>
          </a:p>
          <a:p>
            <a:pPr>
              <a:lnSpc>
                <a:spcPct val="150000"/>
              </a:lnSpc>
            </a:pPr>
            <a:r>
              <a:rPr lang="en-US" sz="1400" b="1" dirty="0" smtClean="0">
                <a:latin typeface="Arial" panose="020B0604020202020204" pitchFamily="34" charset="0"/>
                <a:cs typeface="Arial" panose="020B0604020202020204" pitchFamily="34" charset="0"/>
              </a:rPr>
              <a:t>3</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To increase the safety and well-being of women and children in rural communities, </a:t>
            </a:r>
            <a:r>
              <a:rPr lang="en-US" sz="1400" dirty="0" smtClean="0">
                <a:latin typeface="Arial" panose="020B0604020202020204" pitchFamily="34" charset="0"/>
                <a:cs typeface="Arial" panose="020B0604020202020204" pitchFamily="34" charset="0"/>
              </a:rPr>
              <a:t>by—</a:t>
            </a:r>
          </a:p>
          <a:p>
            <a:pPr>
              <a:lnSpc>
                <a:spcPct val="150000"/>
              </a:lnSpc>
            </a:pPr>
            <a:r>
              <a:rPr lang="en-US" sz="1400" dirty="0" smtClean="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A) dealing directly and immediately with domestic violence, </a:t>
            </a:r>
            <a:r>
              <a:rPr lang="en-US" sz="1400" dirty="0" smtClean="0">
                <a:latin typeface="Arial" panose="020B0604020202020204" pitchFamily="34" charset="0"/>
                <a:cs typeface="Arial" panose="020B0604020202020204" pitchFamily="34" charset="0"/>
              </a:rPr>
              <a:t> </a:t>
            </a:r>
          </a:p>
          <a:p>
            <a:pPr>
              <a:lnSpc>
                <a:spcPct val="150000"/>
              </a:lnSpc>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sexual </a:t>
            </a:r>
            <a:r>
              <a:rPr lang="en-US" sz="1400" dirty="0">
                <a:latin typeface="Arial" panose="020B0604020202020204" pitchFamily="34" charset="0"/>
                <a:cs typeface="Arial" panose="020B0604020202020204" pitchFamily="34" charset="0"/>
              </a:rPr>
              <a:t>assault, dating violence, and stalking occurring in rural </a:t>
            </a:r>
            <a:r>
              <a:rPr lang="en-US" sz="1400" dirty="0" smtClean="0">
                <a:latin typeface="Arial" panose="020B0604020202020204" pitchFamily="34" charset="0"/>
                <a:cs typeface="Arial" panose="020B0604020202020204" pitchFamily="34" charset="0"/>
              </a:rPr>
              <a:t> </a:t>
            </a:r>
          </a:p>
          <a:p>
            <a:pPr>
              <a:lnSpc>
                <a:spcPct val="150000"/>
              </a:lnSpc>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communities</a:t>
            </a: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and</a:t>
            </a:r>
            <a:endParaRPr lang="en-US" sz="1400" dirty="0">
              <a:latin typeface="Arial" panose="020B0604020202020204" pitchFamily="34" charset="0"/>
              <a:cs typeface="Arial" panose="020B0604020202020204" pitchFamily="34" charset="0"/>
            </a:endParaRPr>
          </a:p>
          <a:p>
            <a:pPr>
              <a:lnSpc>
                <a:spcPct val="150000"/>
              </a:lnSpc>
            </a:pP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B) creating and implementing strategies to increase awareness </a:t>
            </a:r>
            <a:endParaRPr lang="en-US" sz="1400" dirty="0" smtClean="0">
              <a:latin typeface="Arial" panose="020B0604020202020204" pitchFamily="34" charset="0"/>
              <a:cs typeface="Arial" panose="020B0604020202020204" pitchFamily="34" charset="0"/>
            </a:endParaRPr>
          </a:p>
          <a:p>
            <a:pPr>
              <a:lnSpc>
                <a:spcPct val="150000"/>
              </a:lnSpc>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and </a:t>
            </a:r>
            <a:r>
              <a:rPr lang="en-US" sz="1400" dirty="0">
                <a:latin typeface="Arial" panose="020B0604020202020204" pitchFamily="34" charset="0"/>
                <a:cs typeface="Arial" panose="020B0604020202020204" pitchFamily="34" charset="0"/>
              </a:rPr>
              <a:t>prevent domestic violence, sexual assault, dating violence, </a:t>
            </a:r>
            <a:endParaRPr lang="en-US" sz="1400" dirty="0" smtClean="0">
              <a:latin typeface="Arial" panose="020B0604020202020204" pitchFamily="34" charset="0"/>
              <a:cs typeface="Arial" panose="020B0604020202020204" pitchFamily="34" charset="0"/>
            </a:endParaRPr>
          </a:p>
          <a:p>
            <a:pPr>
              <a:lnSpc>
                <a:spcPct val="150000"/>
              </a:lnSpc>
            </a:pPr>
            <a:r>
              <a:rPr lang="en-US" sz="1400" dirty="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  and </a:t>
            </a:r>
            <a:r>
              <a:rPr lang="en-US" sz="1400" dirty="0">
                <a:latin typeface="Arial" panose="020B0604020202020204" pitchFamily="34" charset="0"/>
                <a:cs typeface="Arial" panose="020B0604020202020204" pitchFamily="34" charset="0"/>
              </a:rPr>
              <a:t>stalking.</a:t>
            </a:r>
          </a:p>
          <a:p>
            <a:pPr>
              <a:lnSpc>
                <a:spcPct val="150000"/>
              </a:lnSpc>
            </a:pPr>
            <a:endParaRPr lang="en-US" sz="1600" dirty="0">
              <a:latin typeface="Arial" panose="020B0604020202020204" pitchFamily="34" charset="0"/>
              <a:cs typeface="Arial" panose="020B0604020202020204" pitchFamily="34" charset="0"/>
            </a:endParaRPr>
          </a:p>
          <a:p>
            <a:pPr>
              <a:lnSpc>
                <a:spcPct val="150000"/>
              </a:lnSpc>
            </a:pPr>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202F76E-17E1-4A84-B89A-83068E83467C}" type="slidenum">
              <a:rPr lang="en-US" smtClean="0"/>
              <a:t>6</a:t>
            </a:fld>
            <a:endParaRPr lang="en-US"/>
          </a:p>
        </p:txBody>
      </p:sp>
    </p:spTree>
    <p:extLst>
      <p:ext uri="{BB962C8B-B14F-4D97-AF65-F5344CB8AC3E}">
        <p14:creationId xmlns:p14="http://schemas.microsoft.com/office/powerpoint/2010/main" val="3076651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3883641"/>
          </a:xfrm>
        </p:spPr>
        <p:txBody>
          <a:bodyPr/>
          <a:lstStyle/>
          <a:p>
            <a:pPr>
              <a:lnSpc>
                <a:spcPct val="150000"/>
              </a:lnSpc>
            </a:pPr>
            <a:r>
              <a:rPr lang="en-US" sz="1100" dirty="0" smtClean="0">
                <a:latin typeface="Arial" panose="020B0604020202020204" pitchFamily="34" charset="0"/>
                <a:cs typeface="Arial" panose="020B0604020202020204" pitchFamily="34" charset="0"/>
              </a:rPr>
              <a:t>• </a:t>
            </a:r>
            <a:r>
              <a:rPr lang="en-US" sz="1100" b="1" dirty="0" smtClean="0">
                <a:latin typeface="Arial" panose="020B0604020202020204" pitchFamily="34" charset="0"/>
                <a:cs typeface="Arial" panose="020B0604020202020204" pitchFamily="34" charset="0"/>
              </a:rPr>
              <a:t>(SLIDE </a:t>
            </a:r>
            <a:r>
              <a:rPr lang="en-US" sz="1100" b="1" dirty="0">
                <a:latin typeface="Arial" panose="020B0604020202020204" pitchFamily="34" charset="0"/>
                <a:cs typeface="Arial" panose="020B0604020202020204" pitchFamily="34" charset="0"/>
              </a:rPr>
              <a:t>7)-</a:t>
            </a:r>
            <a:r>
              <a:rPr lang="en-US" sz="1100" dirty="0">
                <a:latin typeface="Arial" panose="020B0604020202020204" pitchFamily="34" charset="0"/>
                <a:cs typeface="Arial" panose="020B0604020202020204" pitchFamily="34" charset="0"/>
              </a:rPr>
              <a:t>In addition to the </a:t>
            </a:r>
            <a:r>
              <a:rPr lang="en-US" sz="1100" b="1" dirty="0">
                <a:latin typeface="Arial" panose="020B0604020202020204" pitchFamily="34" charset="0"/>
                <a:cs typeface="Arial" panose="020B0604020202020204" pitchFamily="34" charset="0"/>
              </a:rPr>
              <a:t>three</a:t>
            </a:r>
            <a:r>
              <a:rPr lang="en-US" sz="1100" dirty="0">
                <a:latin typeface="Arial" panose="020B0604020202020204" pitchFamily="34" charset="0"/>
                <a:cs typeface="Arial" panose="020B0604020202020204" pitchFamily="34" charset="0"/>
              </a:rPr>
              <a:t> purpose areas, Rural Program grantees must implement one or more of the </a:t>
            </a:r>
            <a:r>
              <a:rPr lang="en-US" sz="1100" b="1" dirty="0">
                <a:latin typeface="Arial" panose="020B0604020202020204" pitchFamily="34" charset="0"/>
                <a:cs typeface="Arial" panose="020B0604020202020204" pitchFamily="34" charset="0"/>
              </a:rPr>
              <a:t>five</a:t>
            </a:r>
            <a:r>
              <a:rPr lang="en-US" sz="1100" dirty="0">
                <a:latin typeface="Arial" panose="020B0604020202020204" pitchFamily="34" charset="0"/>
                <a:cs typeface="Arial" panose="020B0604020202020204" pitchFamily="34" charset="0"/>
              </a:rPr>
              <a:t> strategies as outlined in the authorizing statute.  This information can be found on </a:t>
            </a:r>
            <a:r>
              <a:rPr lang="en-US" sz="1100" b="1" dirty="0">
                <a:latin typeface="Arial" panose="020B0604020202020204" pitchFamily="34" charset="0"/>
                <a:cs typeface="Arial" panose="020B0604020202020204" pitchFamily="34" charset="0"/>
              </a:rPr>
              <a:t>page 2</a:t>
            </a:r>
            <a:r>
              <a:rPr lang="en-US" sz="1100" dirty="0">
                <a:latin typeface="Arial" panose="020B0604020202020204" pitchFamily="34" charset="0"/>
                <a:cs typeface="Arial" panose="020B0604020202020204" pitchFamily="34" charset="0"/>
              </a:rPr>
              <a:t> of the solicitation.</a:t>
            </a:r>
            <a:r>
              <a:rPr lang="en-US" dirty="0"/>
              <a:t>  </a:t>
            </a:r>
          </a:p>
          <a:p>
            <a:r>
              <a:rPr lang="en-US" dirty="0"/>
              <a:t> </a:t>
            </a:r>
          </a:p>
          <a:p>
            <a:pPr>
              <a:lnSpc>
                <a:spcPct val="150000"/>
              </a:lnSpc>
            </a:pPr>
            <a:r>
              <a:rPr lang="en-US" sz="1100" dirty="0" smtClean="0">
                <a:latin typeface="Arial" panose="020B0604020202020204" pitchFamily="34" charset="0"/>
                <a:cs typeface="Arial" panose="020B0604020202020204" pitchFamily="34" charset="0"/>
              </a:rPr>
              <a:t>1. Implementing</a:t>
            </a:r>
            <a:r>
              <a:rPr lang="en-US" sz="1100" dirty="0">
                <a:latin typeface="Arial" panose="020B0604020202020204" pitchFamily="34" charset="0"/>
                <a:cs typeface="Arial" panose="020B0604020202020204" pitchFamily="34" charset="0"/>
              </a:rPr>
              <a:t>, expanding, and establishing cooperative efforts and projects among law enforcement officers, prosecutors, victim service providers, and other related parties to investigate and prosecute incidents of domestic violence, dating violence, sexual assault, and stalking, including developing multidisciplinary teams focusing on high risk cases with the goal of preventing domestic and dating violence homicides; </a:t>
            </a:r>
          </a:p>
          <a:p>
            <a:endParaRPr lang="en-US" dirty="0"/>
          </a:p>
          <a:p>
            <a:pPr>
              <a:lnSpc>
                <a:spcPct val="150000"/>
              </a:lnSpc>
            </a:pPr>
            <a:r>
              <a:rPr lang="en-US" sz="1100" dirty="0" smtClean="0">
                <a:latin typeface="Arial" panose="020B0604020202020204" pitchFamily="34" charset="0"/>
                <a:cs typeface="Arial" panose="020B0604020202020204" pitchFamily="34" charset="0"/>
              </a:rPr>
              <a:t>2. Providing </a:t>
            </a:r>
            <a:r>
              <a:rPr lang="en-US" sz="1100" dirty="0">
                <a:latin typeface="Arial" panose="020B0604020202020204" pitchFamily="34" charset="0"/>
                <a:cs typeface="Arial" panose="020B0604020202020204" pitchFamily="34" charset="0"/>
              </a:rPr>
              <a:t>treatment, counseling, advocacy, legal assistance, and other long-term and short-term victim and population specific services to adult and minor victims of domestic violence, dating violence, sexual assault, and stalking in rural communities, including assistance in immigration </a:t>
            </a:r>
            <a:r>
              <a:rPr lang="en-US" sz="1100" dirty="0" smtClean="0">
                <a:latin typeface="Arial" panose="020B0604020202020204" pitchFamily="34" charset="0"/>
                <a:cs typeface="Arial" panose="020B0604020202020204" pitchFamily="34" charset="0"/>
              </a:rPr>
              <a:t>matters;</a:t>
            </a:r>
            <a:endParaRPr lang="en-US" sz="1100" dirty="0">
              <a:latin typeface="Arial" panose="020B0604020202020204" pitchFamily="34" charset="0"/>
              <a:cs typeface="Arial" panose="020B0604020202020204" pitchFamily="34" charset="0"/>
            </a:endParaRPr>
          </a:p>
          <a:p>
            <a:pPr>
              <a:lnSpc>
                <a:spcPct val="150000"/>
              </a:lnSpc>
            </a:pPr>
            <a:endParaRPr lang="en-US" dirty="0"/>
          </a:p>
        </p:txBody>
      </p:sp>
      <p:sp>
        <p:nvSpPr>
          <p:cNvPr id="4" name="Slide Number Placeholder 3"/>
          <p:cNvSpPr>
            <a:spLocks noGrp="1"/>
          </p:cNvSpPr>
          <p:nvPr>
            <p:ph type="sldNum" sz="quarter" idx="10"/>
          </p:nvPr>
        </p:nvSpPr>
        <p:spPr/>
        <p:txBody>
          <a:bodyPr/>
          <a:lstStyle/>
          <a:p>
            <a:fld id="{7202F76E-17E1-4A84-B89A-83068E83467C}" type="slidenum">
              <a:rPr lang="en-US" smtClean="0"/>
              <a:t>7</a:t>
            </a:fld>
            <a:endParaRPr lang="en-US"/>
          </a:p>
        </p:txBody>
      </p:sp>
    </p:spTree>
    <p:extLst>
      <p:ext uri="{BB962C8B-B14F-4D97-AF65-F5344CB8AC3E}">
        <p14:creationId xmlns:p14="http://schemas.microsoft.com/office/powerpoint/2010/main" val="3152304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3883641"/>
          </a:xfrm>
        </p:spPr>
        <p:txBody>
          <a:bodyPr/>
          <a:lstStyle/>
          <a:p>
            <a:pPr>
              <a:lnSpc>
                <a:spcPct val="150000"/>
              </a:lnSpc>
            </a:pPr>
            <a:r>
              <a:rPr lang="en-US" sz="1100" dirty="0" smtClean="0">
                <a:latin typeface="Arial" panose="020B0604020202020204" pitchFamily="34" charset="0"/>
                <a:cs typeface="Arial" panose="020B0604020202020204" pitchFamily="34" charset="0"/>
              </a:rPr>
              <a:t>• </a:t>
            </a:r>
            <a:r>
              <a:rPr lang="en-US" sz="1100" b="1" dirty="0" smtClean="0">
                <a:latin typeface="Arial" panose="020B0604020202020204" pitchFamily="34" charset="0"/>
                <a:cs typeface="Arial" panose="020B0604020202020204" pitchFamily="34" charset="0"/>
              </a:rPr>
              <a:t>(SLIDE </a:t>
            </a:r>
            <a:r>
              <a:rPr lang="en-US" sz="1100" b="1" dirty="0">
                <a:latin typeface="Arial" panose="020B0604020202020204" pitchFamily="34" charset="0"/>
                <a:cs typeface="Arial" panose="020B0604020202020204" pitchFamily="34" charset="0"/>
              </a:rPr>
              <a:t>7)-</a:t>
            </a:r>
            <a:r>
              <a:rPr lang="en-US" sz="1100" dirty="0">
                <a:latin typeface="Arial" panose="020B0604020202020204" pitchFamily="34" charset="0"/>
                <a:cs typeface="Arial" panose="020B0604020202020204" pitchFamily="34" charset="0"/>
              </a:rPr>
              <a:t>In addition to the </a:t>
            </a:r>
            <a:r>
              <a:rPr lang="en-US" sz="1100" b="1" dirty="0">
                <a:latin typeface="Arial" panose="020B0604020202020204" pitchFamily="34" charset="0"/>
                <a:cs typeface="Arial" panose="020B0604020202020204" pitchFamily="34" charset="0"/>
              </a:rPr>
              <a:t>three</a:t>
            </a:r>
            <a:r>
              <a:rPr lang="en-US" sz="1100" dirty="0">
                <a:latin typeface="Arial" panose="020B0604020202020204" pitchFamily="34" charset="0"/>
                <a:cs typeface="Arial" panose="020B0604020202020204" pitchFamily="34" charset="0"/>
              </a:rPr>
              <a:t> purpose areas, Rural Program grantees must implement one or more of the </a:t>
            </a:r>
            <a:r>
              <a:rPr lang="en-US" sz="1100" b="1" dirty="0">
                <a:latin typeface="Arial" panose="020B0604020202020204" pitchFamily="34" charset="0"/>
                <a:cs typeface="Arial" panose="020B0604020202020204" pitchFamily="34" charset="0"/>
              </a:rPr>
              <a:t>five</a:t>
            </a:r>
            <a:r>
              <a:rPr lang="en-US" sz="1100" dirty="0">
                <a:latin typeface="Arial" panose="020B0604020202020204" pitchFamily="34" charset="0"/>
                <a:cs typeface="Arial" panose="020B0604020202020204" pitchFamily="34" charset="0"/>
              </a:rPr>
              <a:t> strategies as outlined in the authorizing statute.  This information can be found on </a:t>
            </a:r>
            <a:r>
              <a:rPr lang="en-US" sz="1100" b="1" dirty="0">
                <a:latin typeface="Arial" panose="020B0604020202020204" pitchFamily="34" charset="0"/>
                <a:cs typeface="Arial" panose="020B0604020202020204" pitchFamily="34" charset="0"/>
              </a:rPr>
              <a:t>page 2</a:t>
            </a:r>
            <a:r>
              <a:rPr lang="en-US" sz="1100" dirty="0">
                <a:latin typeface="Arial" panose="020B0604020202020204" pitchFamily="34" charset="0"/>
                <a:cs typeface="Arial" panose="020B0604020202020204" pitchFamily="34" charset="0"/>
              </a:rPr>
              <a:t> of the solicitation.</a:t>
            </a:r>
            <a:r>
              <a:rPr lang="en-US" dirty="0"/>
              <a:t>  </a:t>
            </a:r>
          </a:p>
          <a:p>
            <a:r>
              <a:rPr lang="en-US" dirty="0"/>
              <a:t> </a:t>
            </a:r>
          </a:p>
          <a:p>
            <a:pPr>
              <a:lnSpc>
                <a:spcPct val="150000"/>
              </a:lnSpc>
            </a:pPr>
            <a:r>
              <a:rPr lang="en-US" sz="1100" dirty="0" smtClean="0">
                <a:latin typeface="Arial" panose="020B0604020202020204" pitchFamily="34" charset="0"/>
                <a:cs typeface="Arial" panose="020B0604020202020204" pitchFamily="34" charset="0"/>
              </a:rPr>
              <a:t>1. Implementing</a:t>
            </a:r>
            <a:r>
              <a:rPr lang="en-US" sz="1100" dirty="0">
                <a:latin typeface="Arial" panose="020B0604020202020204" pitchFamily="34" charset="0"/>
                <a:cs typeface="Arial" panose="020B0604020202020204" pitchFamily="34" charset="0"/>
              </a:rPr>
              <a:t>, expanding, and establishing cooperative efforts and projects among law enforcement officers, prosecutors, victim service providers, and other related parties to investigate and prosecute incidents of domestic violence, dating violence, sexual assault, and stalking, including developing multidisciplinary teams focusing on high risk cases with the goal of preventing domestic and dating violence homicides; </a:t>
            </a:r>
          </a:p>
          <a:p>
            <a:endParaRPr lang="en-US" dirty="0"/>
          </a:p>
          <a:p>
            <a:pPr>
              <a:lnSpc>
                <a:spcPct val="150000"/>
              </a:lnSpc>
            </a:pPr>
            <a:r>
              <a:rPr lang="en-US" sz="1100" dirty="0" smtClean="0">
                <a:latin typeface="Arial" panose="020B0604020202020204" pitchFamily="34" charset="0"/>
                <a:cs typeface="Arial" panose="020B0604020202020204" pitchFamily="34" charset="0"/>
              </a:rPr>
              <a:t>2. Providing </a:t>
            </a:r>
            <a:r>
              <a:rPr lang="en-US" sz="1100" dirty="0">
                <a:latin typeface="Arial" panose="020B0604020202020204" pitchFamily="34" charset="0"/>
                <a:cs typeface="Arial" panose="020B0604020202020204" pitchFamily="34" charset="0"/>
              </a:rPr>
              <a:t>treatment, counseling, advocacy, legal assistance, and other long-term and short-term victim and population specific services to adult and minor victims of domestic violence, dating violence, sexual assault, and stalking in rural communities, including assistance in immigration </a:t>
            </a:r>
            <a:r>
              <a:rPr lang="en-US" sz="1100" dirty="0" smtClean="0">
                <a:latin typeface="Arial" panose="020B0604020202020204" pitchFamily="34" charset="0"/>
                <a:cs typeface="Arial" panose="020B0604020202020204" pitchFamily="34" charset="0"/>
              </a:rPr>
              <a:t>matters;</a:t>
            </a:r>
            <a:endParaRPr lang="en-US" sz="1100" dirty="0">
              <a:latin typeface="Arial" panose="020B0604020202020204" pitchFamily="34" charset="0"/>
              <a:cs typeface="Arial" panose="020B0604020202020204" pitchFamily="34" charset="0"/>
            </a:endParaRPr>
          </a:p>
          <a:p>
            <a:pPr>
              <a:lnSpc>
                <a:spcPct val="150000"/>
              </a:lnSpc>
            </a:pPr>
            <a:endParaRPr lang="en-US" dirty="0"/>
          </a:p>
        </p:txBody>
      </p:sp>
      <p:sp>
        <p:nvSpPr>
          <p:cNvPr id="4" name="Slide Number Placeholder 3"/>
          <p:cNvSpPr>
            <a:spLocks noGrp="1"/>
          </p:cNvSpPr>
          <p:nvPr>
            <p:ph type="sldNum" sz="quarter" idx="10"/>
          </p:nvPr>
        </p:nvSpPr>
        <p:spPr/>
        <p:txBody>
          <a:bodyPr/>
          <a:lstStyle/>
          <a:p>
            <a:fld id="{7202F76E-17E1-4A84-B89A-83068E83467C}" type="slidenum">
              <a:rPr lang="en-US" smtClean="0"/>
              <a:t>8</a:t>
            </a:fld>
            <a:endParaRPr lang="en-US"/>
          </a:p>
        </p:txBody>
      </p:sp>
    </p:spTree>
    <p:extLst>
      <p:ext uri="{BB962C8B-B14F-4D97-AF65-F5344CB8AC3E}">
        <p14:creationId xmlns:p14="http://schemas.microsoft.com/office/powerpoint/2010/main" val="874003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02F76E-17E1-4A84-B89A-83068E83467C}" type="slidenum">
              <a:rPr lang="en-US" smtClean="0"/>
              <a:t>15</a:t>
            </a:fld>
            <a:endParaRPr lang="en-US"/>
          </a:p>
        </p:txBody>
      </p:sp>
    </p:spTree>
    <p:extLst>
      <p:ext uri="{BB962C8B-B14F-4D97-AF65-F5344CB8AC3E}">
        <p14:creationId xmlns:p14="http://schemas.microsoft.com/office/powerpoint/2010/main" val="3991767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49194846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527716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0974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066261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391443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519423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093176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14769561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Rectangle 102"/>
          <p:cNvSpPr>
            <a:spLocks noChangeArrowheads="1"/>
          </p:cNvSpPr>
          <p:nvPr/>
        </p:nvSpPr>
        <p:spPr bwMode="auto">
          <a:xfrm>
            <a:off x="0" y="0"/>
            <a:ext cx="1727200" cy="6858000"/>
          </a:xfrm>
          <a:prstGeom prst="rect">
            <a:avLst/>
          </a:prstGeom>
          <a:solidFill>
            <a:srgbClr val="000080"/>
          </a:solidFill>
          <a:ln w="12700" cap="sq">
            <a:solidFill>
              <a:schemeClr val="tx1"/>
            </a:solidFill>
            <a:miter lim="800000"/>
            <a:headEnd type="none" w="sm" len="sm"/>
            <a:tailEnd type="none" w="sm" len="sm"/>
          </a:ln>
        </p:spPr>
        <p:txBody>
          <a:bodyPr wrap="none" anchor="ct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algn="ctr" eaLnBrk="1" hangingPunct="1">
              <a:defRPr/>
            </a:pPr>
            <a:endParaRPr kumimoji="0" lang="en-US" altLang="en-US" sz="2400" b="0">
              <a:cs typeface="+mn-cs"/>
            </a:endParaRPr>
          </a:p>
        </p:txBody>
      </p:sp>
      <p:sp>
        <p:nvSpPr>
          <p:cNvPr id="3" name="Text Box 108"/>
          <p:cNvSpPr txBox="1">
            <a:spLocks noChangeArrowheads="1"/>
          </p:cNvSpPr>
          <p:nvPr/>
        </p:nvSpPr>
        <p:spPr bwMode="auto">
          <a:xfrm>
            <a:off x="406400" y="5791200"/>
            <a:ext cx="764953" cy="461665"/>
          </a:xfrm>
          <a:prstGeom prst="rect">
            <a:avLst/>
          </a:prstGeom>
          <a:noFill/>
          <a:ln w="12700" cap="sq">
            <a:noFill/>
            <a:miter lim="800000"/>
            <a:headEnd type="none" w="sm" len="sm"/>
            <a:tailEnd type="none" w="sm" len="sm"/>
          </a:ln>
          <a:effectLst/>
        </p:spPr>
        <p:txBody>
          <a:bodyPr wrap="none">
            <a:spAutoFit/>
          </a:bodyPr>
          <a:lstStyle>
            <a:lvl1pPr eaLnBrk="0" hangingPunct="0">
              <a:defRPr kumimoji="1" sz="1500" b="1">
                <a:solidFill>
                  <a:schemeClr val="tx1"/>
                </a:solidFill>
                <a:latin typeface="Times New Roman" charset="0"/>
                <a:ea typeface="ＭＳ Ｐゴシック" charset="0"/>
                <a:cs typeface="ＭＳ Ｐゴシック" charset="0"/>
              </a:defRPr>
            </a:lvl1pPr>
            <a:lvl2pPr marL="742950" indent="-285750" eaLnBrk="0" hangingPunct="0">
              <a:defRPr kumimoji="1" sz="1500" b="1">
                <a:solidFill>
                  <a:schemeClr val="tx1"/>
                </a:solidFill>
                <a:latin typeface="Times New Roman" charset="0"/>
                <a:ea typeface="ＭＳ Ｐゴシック" charset="0"/>
              </a:defRPr>
            </a:lvl2pPr>
            <a:lvl3pPr marL="1143000" indent="-228600" eaLnBrk="0" hangingPunct="0">
              <a:defRPr kumimoji="1" sz="1500" b="1">
                <a:solidFill>
                  <a:schemeClr val="tx1"/>
                </a:solidFill>
                <a:latin typeface="Times New Roman" charset="0"/>
                <a:ea typeface="ＭＳ Ｐゴシック" charset="0"/>
              </a:defRPr>
            </a:lvl3pPr>
            <a:lvl4pPr marL="1600200" indent="-228600" eaLnBrk="0" hangingPunct="0">
              <a:defRPr kumimoji="1" sz="1500" b="1">
                <a:solidFill>
                  <a:schemeClr val="tx1"/>
                </a:solidFill>
                <a:latin typeface="Times New Roman" charset="0"/>
                <a:ea typeface="ＭＳ Ｐゴシック" charset="0"/>
              </a:defRPr>
            </a:lvl4pPr>
            <a:lvl5pPr marL="2057400" indent="-228600" eaLnBrk="0" hangingPunct="0">
              <a:defRPr kumimoji="1" sz="1500" b="1">
                <a:solidFill>
                  <a:schemeClr val="tx1"/>
                </a:solidFill>
                <a:latin typeface="Times New Roman" charset="0"/>
                <a:ea typeface="ＭＳ Ｐゴシック" charset="0"/>
              </a:defRPr>
            </a:lvl5pPr>
            <a:lvl6pPr marL="2514600" indent="-228600" eaLnBrk="0" fontAlgn="base" hangingPunct="0">
              <a:spcBef>
                <a:spcPct val="0"/>
              </a:spcBef>
              <a:spcAft>
                <a:spcPct val="0"/>
              </a:spcAft>
              <a:defRPr kumimoji="1" sz="1500" b="1">
                <a:solidFill>
                  <a:schemeClr val="tx1"/>
                </a:solidFill>
                <a:latin typeface="Times New Roman" charset="0"/>
                <a:ea typeface="ＭＳ Ｐゴシック" charset="0"/>
              </a:defRPr>
            </a:lvl6pPr>
            <a:lvl7pPr marL="2971800" indent="-228600" eaLnBrk="0" fontAlgn="base" hangingPunct="0">
              <a:spcBef>
                <a:spcPct val="0"/>
              </a:spcBef>
              <a:spcAft>
                <a:spcPct val="0"/>
              </a:spcAft>
              <a:defRPr kumimoji="1" sz="1500" b="1">
                <a:solidFill>
                  <a:schemeClr val="tx1"/>
                </a:solidFill>
                <a:latin typeface="Times New Roman" charset="0"/>
                <a:ea typeface="ＭＳ Ｐゴシック" charset="0"/>
              </a:defRPr>
            </a:lvl7pPr>
            <a:lvl8pPr marL="3429000" indent="-228600" eaLnBrk="0" fontAlgn="base" hangingPunct="0">
              <a:spcBef>
                <a:spcPct val="0"/>
              </a:spcBef>
              <a:spcAft>
                <a:spcPct val="0"/>
              </a:spcAft>
              <a:defRPr kumimoji="1" sz="1500" b="1">
                <a:solidFill>
                  <a:schemeClr val="tx1"/>
                </a:solidFill>
                <a:latin typeface="Times New Roman" charset="0"/>
                <a:ea typeface="ＭＳ Ｐゴシック" charset="0"/>
              </a:defRPr>
            </a:lvl8pPr>
            <a:lvl9pPr marL="3886200" indent="-228600" eaLnBrk="0" fontAlgn="base" hangingPunct="0">
              <a:spcBef>
                <a:spcPct val="0"/>
              </a:spcBef>
              <a:spcAft>
                <a:spcPct val="0"/>
              </a:spcAft>
              <a:defRPr kumimoji="1" sz="1500" b="1">
                <a:solidFill>
                  <a:schemeClr val="tx1"/>
                </a:solidFill>
                <a:latin typeface="Times New Roman" charset="0"/>
                <a:ea typeface="ＭＳ Ｐゴシック" charset="0"/>
              </a:defRPr>
            </a:lvl9pPr>
          </a:lstStyle>
          <a:p>
            <a:pPr eaLnBrk="1" hangingPunct="1"/>
            <a:r>
              <a:rPr kumimoji="0" lang="en-US" sz="2400">
                <a:solidFill>
                  <a:srgbClr val="FFCC00"/>
                </a:solidFill>
                <a:effectLst>
                  <a:outerShdw blurRad="38100" dist="38100" dir="2700000" algn="tl">
                    <a:srgbClr val="DDDDDD"/>
                  </a:outerShdw>
                </a:effectLst>
              </a:rPr>
              <a:t>OJP</a:t>
            </a:r>
          </a:p>
        </p:txBody>
      </p:sp>
      <p:sp>
        <p:nvSpPr>
          <p:cNvPr id="4" name="Line 114"/>
          <p:cNvSpPr>
            <a:spLocks noChangeShapeType="1"/>
          </p:cNvSpPr>
          <p:nvPr/>
        </p:nvSpPr>
        <p:spPr bwMode="auto">
          <a:xfrm>
            <a:off x="1727200" y="0"/>
            <a:ext cx="0" cy="708660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800"/>
          </a:p>
        </p:txBody>
      </p:sp>
      <p:sp>
        <p:nvSpPr>
          <p:cNvPr id="5" name="Line 115"/>
          <p:cNvSpPr>
            <a:spLocks noChangeShapeType="1"/>
          </p:cNvSpPr>
          <p:nvPr/>
        </p:nvSpPr>
        <p:spPr bwMode="auto">
          <a:xfrm>
            <a:off x="2336800" y="2209800"/>
            <a:ext cx="8940800"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800"/>
          </a:p>
        </p:txBody>
      </p:sp>
      <p:sp>
        <p:nvSpPr>
          <p:cNvPr id="6" name="Line 117"/>
          <p:cNvSpPr>
            <a:spLocks noChangeShapeType="1"/>
          </p:cNvSpPr>
          <p:nvPr/>
        </p:nvSpPr>
        <p:spPr bwMode="auto">
          <a:xfrm>
            <a:off x="2336800" y="2895600"/>
            <a:ext cx="8940800"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1800"/>
          </a:p>
        </p:txBody>
      </p:sp>
      <p:pic>
        <p:nvPicPr>
          <p:cNvPr id="7" name="Picture 120" descr="New OJP Seal"/>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2336800" y="152400"/>
            <a:ext cx="2133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21"/>
          <p:cNvSpPr txBox="1">
            <a:spLocks noChangeArrowheads="1"/>
          </p:cNvSpPr>
          <p:nvPr userDrawn="1"/>
        </p:nvSpPr>
        <p:spPr bwMode="auto">
          <a:xfrm>
            <a:off x="4775200" y="685801"/>
            <a:ext cx="6197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eaLnBrk="1" hangingPunct="1">
              <a:defRPr/>
            </a:pPr>
            <a:r>
              <a:rPr kumimoji="0" lang="en-US" sz="2400">
                <a:cs typeface="+mn-cs"/>
              </a:rPr>
              <a:t>U.S Department of Justice</a:t>
            </a:r>
            <a:br>
              <a:rPr kumimoji="0" lang="en-US" sz="2400">
                <a:cs typeface="+mn-cs"/>
              </a:rPr>
            </a:br>
            <a:r>
              <a:rPr kumimoji="0" lang="en-US" sz="2400" i="1">
                <a:cs typeface="+mn-cs"/>
              </a:rPr>
              <a:t>Office of Justice Programs</a:t>
            </a:r>
            <a:endParaRPr kumimoji="0" lang="en-US" sz="2400" i="1">
              <a:latin typeface="Sylfaen" pitchFamily="18" charset="0"/>
              <a:cs typeface="+mn-cs"/>
            </a:endParaRPr>
          </a:p>
        </p:txBody>
      </p:sp>
      <p:sp>
        <p:nvSpPr>
          <p:cNvPr id="9" name="Text Box 122"/>
          <p:cNvSpPr txBox="1">
            <a:spLocks noChangeArrowheads="1"/>
          </p:cNvSpPr>
          <p:nvPr userDrawn="1"/>
        </p:nvSpPr>
        <p:spPr bwMode="auto">
          <a:xfrm>
            <a:off x="2336800" y="2286001"/>
            <a:ext cx="9855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eaLnBrk="1" hangingPunct="1">
              <a:defRPr/>
            </a:pPr>
            <a:r>
              <a:rPr kumimoji="0" lang="en-US" sz="2400" i="1">
                <a:latin typeface="Verdana" pitchFamily="34" charset="0"/>
                <a:cs typeface="+mn-cs"/>
              </a:rPr>
              <a:t>Office of the Chief Information Officer</a:t>
            </a:r>
          </a:p>
          <a:p>
            <a:pPr eaLnBrk="1" hangingPunct="1">
              <a:defRPr/>
            </a:pPr>
            <a:endParaRPr kumimoji="0" lang="en-US" sz="2400" i="1">
              <a:latin typeface="Verdana" pitchFamily="34" charset="0"/>
              <a:cs typeface="+mn-cs"/>
            </a:endParaRPr>
          </a:p>
        </p:txBody>
      </p:sp>
    </p:spTree>
    <p:extLst>
      <p:ext uri="{BB962C8B-B14F-4D97-AF65-F5344CB8AC3E}">
        <p14:creationId xmlns:p14="http://schemas.microsoft.com/office/powerpoint/2010/main" val="3774586362"/>
      </p:ext>
    </p:extLst>
  </p:cSld>
  <p:clrMapOvr>
    <a:masterClrMapping/>
  </p:clrMapOvr>
  <p:transition spd="med">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lvl3pPr indent="0">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94418256"/>
      </p:ext>
    </p:extLst>
  </p:cSld>
  <p:clrMapOvr>
    <a:masterClrMapping/>
  </p:clrMapOvr>
  <p:transition spd="med">
    <p:pull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2347438"/>
      </p:ext>
    </p:extLst>
  </p:cSld>
  <p:clrMapOvr>
    <a:masterClrMapping/>
  </p:clrMapOvr>
  <p:transition spd="med">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28289578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5176031"/>
      </p:ext>
    </p:extLst>
  </p:cSld>
  <p:clrMapOvr>
    <a:masterClrMapping/>
  </p:clrMapOvr>
  <p:transition spd="med">
    <p:pull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9515538"/>
      </p:ext>
    </p:extLst>
  </p:cSld>
  <p:clrMapOvr>
    <a:masterClrMapping/>
  </p:clrMapOvr>
  <p:transition spd="med">
    <p:pull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970853507"/>
      </p:ext>
    </p:extLst>
  </p:cSld>
  <p:clrMapOvr>
    <a:masterClrMapping/>
  </p:clrMapOvr>
  <p:transition spd="med">
    <p:pull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2095270"/>
      </p:ext>
    </p:extLst>
  </p:cSld>
  <p:clrMapOvr>
    <a:masterClrMapping/>
  </p:clrMapOvr>
  <p:transition spd="med">
    <p:pull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2801" y="14478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50055233"/>
      </p:ext>
    </p:extLst>
  </p:cSld>
  <p:clrMapOvr>
    <a:masterClrMapping/>
  </p:clrMapOvr>
  <p:transition spd="med">
    <p:pull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05113695"/>
      </p:ext>
    </p:extLst>
  </p:cSld>
  <p:clrMapOvr>
    <a:masterClrMapping/>
  </p:clrMapOvr>
  <p:transition spd="med">
    <p:pull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815322907"/>
      </p:ext>
    </p:extLst>
  </p:cSld>
  <p:clrMapOvr>
    <a:masterClrMapping/>
  </p:clrMapOvr>
  <p:transition spd="med">
    <p:pull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00064155"/>
      </p:ext>
    </p:extLst>
  </p:cSld>
  <p:clrMapOvr>
    <a:masterClrMapping/>
  </p:clrMapOvr>
  <p:transition spd="med">
    <p:pull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8033481"/>
      </p:ext>
    </p:extLst>
  </p:cSld>
  <p:clrMapOvr>
    <a:masterClrMapping/>
  </p:clrMapOvr>
  <p:transition spd="med">
    <p:pull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3266827"/>
      </p:ext>
    </p:extLst>
  </p:cSld>
  <p:clrMapOvr>
    <a:masterClrMapping/>
  </p:clrMapOvr>
  <p:transition spd="med">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7975103-B8EC-490F-AD37-373BF158001A}"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184236347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253815961"/>
      </p:ext>
    </p:extLst>
  </p:cSld>
  <p:clrMapOvr>
    <a:masterClrMapping/>
  </p:clrMapOvr>
  <p:transition spd="med">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75103-B8EC-490F-AD37-373BF158001A}"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4177967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75103-B8EC-490F-AD37-373BF158001A}" type="datetimeFigureOut">
              <a:rPr lang="en-US" smtClean="0"/>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7259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7975103-B8EC-490F-AD37-373BF158001A}" type="datetimeFigureOut">
              <a:rPr lang="en-US" smtClean="0"/>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87810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975103-B8EC-490F-AD37-373BF158001A}" type="datetimeFigureOut">
              <a:rPr lang="en-US" smtClean="0"/>
              <a:t>3/2/2021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2200799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975103-B8EC-490F-AD37-373BF158001A}"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409A3-2F4D-4C08-B4D9-7D56E212ABD1}" type="slidenum">
              <a:rPr lang="en-US" smtClean="0"/>
              <a:t>‹#›</a:t>
            </a:fld>
            <a:endParaRPr lang="en-US"/>
          </a:p>
        </p:txBody>
      </p:sp>
    </p:spTree>
    <p:extLst>
      <p:ext uri="{BB962C8B-B14F-4D97-AF65-F5344CB8AC3E}">
        <p14:creationId xmlns:p14="http://schemas.microsoft.com/office/powerpoint/2010/main" val="392639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0409A3-2F4D-4C08-B4D9-7D56E212ABD1}" type="slidenum">
              <a:rPr lang="en-US" smtClean="0"/>
              <a:t>‹#›</a:t>
            </a:fld>
            <a:endParaRPr lang="en-US"/>
          </a:p>
        </p:txBody>
      </p:sp>
      <p:sp>
        <p:nvSpPr>
          <p:cNvPr id="5" name="Date Placeholder 4"/>
          <p:cNvSpPr>
            <a:spLocks noGrp="1"/>
          </p:cNvSpPr>
          <p:nvPr>
            <p:ph type="dt" sz="half" idx="10"/>
          </p:nvPr>
        </p:nvSpPr>
        <p:spPr/>
        <p:txBody>
          <a:bodyPr/>
          <a:lstStyle/>
          <a:p>
            <a:fld id="{97975103-B8EC-490F-AD37-373BF158001A}" type="datetimeFigureOut">
              <a:rPr lang="en-US" smtClean="0"/>
              <a:t>3/2/2021</a:t>
            </a:fld>
            <a:endParaRPr lang="en-US"/>
          </a:p>
        </p:txBody>
      </p:sp>
    </p:spTree>
    <p:extLst>
      <p:ext uri="{BB962C8B-B14F-4D97-AF65-F5344CB8AC3E}">
        <p14:creationId xmlns:p14="http://schemas.microsoft.com/office/powerpoint/2010/main" val="321921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theme" Target="../theme/theme2.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7975103-B8EC-490F-AD37-373BF158001A}" type="datetimeFigureOut">
              <a:rPr lang="en-US" smtClean="0"/>
              <a:t>3/2/2021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0409A3-2F4D-4C08-B4D9-7D56E212ABD1}" type="slidenum">
              <a:rPr lang="en-US" smtClean="0"/>
              <a:t>‹#›</a:t>
            </a:fld>
            <a:endParaRPr lang="en-US"/>
          </a:p>
        </p:txBody>
      </p:sp>
    </p:spTree>
    <p:extLst>
      <p:ext uri="{BB962C8B-B14F-4D97-AF65-F5344CB8AC3E}">
        <p14:creationId xmlns:p14="http://schemas.microsoft.com/office/powerpoint/2010/main" val="3396824960"/>
      </p:ext>
    </p:extLst>
  </p:cSld>
  <p:clrMap bg1="lt1" tx1="dk1" bg2="lt2" tx2="dk2" accent1="accent1" accent2="accent2" accent3="accent3" accent4="accent4" accent5="accent5" accent6="accent6" hlink="hlink" folHlink="folHlink"/>
  <p:sldLayoutIdLst>
    <p:sldLayoutId id="2147484914" r:id="rId1"/>
    <p:sldLayoutId id="2147484915" r:id="rId2"/>
    <p:sldLayoutId id="2147484916" r:id="rId3"/>
    <p:sldLayoutId id="2147484917" r:id="rId4"/>
    <p:sldLayoutId id="2147484918" r:id="rId5"/>
    <p:sldLayoutId id="2147484919" r:id="rId6"/>
    <p:sldLayoutId id="2147484920" r:id="rId7"/>
    <p:sldLayoutId id="2147484921" r:id="rId8"/>
    <p:sldLayoutId id="2147484922" r:id="rId9"/>
    <p:sldLayoutId id="2147484923" r:id="rId10"/>
    <p:sldLayoutId id="2147484924" r:id="rId11"/>
    <p:sldLayoutId id="2147484925" r:id="rId12"/>
    <p:sldLayoutId id="2147484926" r:id="rId13"/>
    <p:sldLayoutId id="2147484927" r:id="rId14"/>
    <p:sldLayoutId id="2147484928" r:id="rId15"/>
    <p:sldLayoutId id="21474849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41"/>
          <p:cNvSpPr>
            <a:spLocks noChangeArrowheads="1"/>
          </p:cNvSpPr>
          <p:nvPr/>
        </p:nvSpPr>
        <p:spPr bwMode="auto">
          <a:xfrm>
            <a:off x="0" y="0"/>
            <a:ext cx="1727200" cy="6858000"/>
          </a:xfrm>
          <a:prstGeom prst="rect">
            <a:avLst/>
          </a:prstGeom>
          <a:solidFill>
            <a:srgbClr val="000080"/>
          </a:solidFill>
          <a:ln w="12700" cap="sq">
            <a:solidFill>
              <a:srgbClr val="4D4D4D"/>
            </a:solidFill>
            <a:miter lim="800000"/>
            <a:headEnd type="none" w="sm" len="sm"/>
            <a:tailEnd type="none" w="sm" len="sm"/>
          </a:ln>
        </p:spPr>
        <p:txBody>
          <a:bodyPr wrap="none" anchor="ct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eaLnBrk="1" hangingPunct="1">
              <a:defRPr/>
            </a:pPr>
            <a:endParaRPr lang="en-US" altLang="en-US" sz="1500">
              <a:cs typeface="+mn-cs"/>
            </a:endParaRPr>
          </a:p>
        </p:txBody>
      </p:sp>
      <p:sp>
        <p:nvSpPr>
          <p:cNvPr id="1027" name="Text Box 45"/>
          <p:cNvSpPr txBox="1">
            <a:spLocks noChangeArrowheads="1"/>
          </p:cNvSpPr>
          <p:nvPr/>
        </p:nvSpPr>
        <p:spPr bwMode="auto">
          <a:xfrm>
            <a:off x="2032000" y="762000"/>
            <a:ext cx="7112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eaLnBrk="1" hangingPunct="1">
              <a:spcBef>
                <a:spcPct val="50000"/>
              </a:spcBef>
              <a:defRPr/>
            </a:pPr>
            <a:endParaRPr kumimoji="0" lang="en-US" sz="1200" i="1">
              <a:cs typeface="+mn-cs"/>
            </a:endParaRPr>
          </a:p>
        </p:txBody>
      </p:sp>
      <p:sp>
        <p:nvSpPr>
          <p:cNvPr id="1074" name="Text Box 50"/>
          <p:cNvSpPr txBox="1">
            <a:spLocks noChangeArrowheads="1"/>
          </p:cNvSpPr>
          <p:nvPr/>
        </p:nvSpPr>
        <p:spPr bwMode="auto">
          <a:xfrm>
            <a:off x="304800" y="5791200"/>
            <a:ext cx="1320800" cy="457200"/>
          </a:xfrm>
          <a:prstGeom prst="rect">
            <a:avLst/>
          </a:prstGeom>
          <a:noFill/>
          <a:ln w="12700" cap="sq">
            <a:noFill/>
            <a:miter lim="800000"/>
            <a:headEnd type="none" w="sm" len="sm"/>
            <a:tailEnd type="none" w="sm" len="sm"/>
          </a:ln>
          <a:effectLst/>
        </p:spPr>
        <p:txBody>
          <a:bodyPr>
            <a:spAutoFit/>
          </a:bodyPr>
          <a:lstStyle>
            <a:lvl1pPr eaLnBrk="0" hangingPunct="0">
              <a:defRPr kumimoji="1" sz="1500" b="1">
                <a:solidFill>
                  <a:schemeClr val="tx1"/>
                </a:solidFill>
                <a:latin typeface="Times New Roman" charset="0"/>
                <a:ea typeface="ＭＳ Ｐゴシック" charset="0"/>
                <a:cs typeface="ＭＳ Ｐゴシック" charset="0"/>
              </a:defRPr>
            </a:lvl1pPr>
            <a:lvl2pPr marL="742950" indent="-285750" eaLnBrk="0" hangingPunct="0">
              <a:defRPr kumimoji="1" sz="1500" b="1">
                <a:solidFill>
                  <a:schemeClr val="tx1"/>
                </a:solidFill>
                <a:latin typeface="Times New Roman" charset="0"/>
                <a:ea typeface="ＭＳ Ｐゴシック" charset="0"/>
              </a:defRPr>
            </a:lvl2pPr>
            <a:lvl3pPr marL="1143000" indent="-228600" eaLnBrk="0" hangingPunct="0">
              <a:defRPr kumimoji="1" sz="1500" b="1">
                <a:solidFill>
                  <a:schemeClr val="tx1"/>
                </a:solidFill>
                <a:latin typeface="Times New Roman" charset="0"/>
                <a:ea typeface="ＭＳ Ｐゴシック" charset="0"/>
              </a:defRPr>
            </a:lvl3pPr>
            <a:lvl4pPr marL="1600200" indent="-228600" eaLnBrk="0" hangingPunct="0">
              <a:defRPr kumimoji="1" sz="1500" b="1">
                <a:solidFill>
                  <a:schemeClr val="tx1"/>
                </a:solidFill>
                <a:latin typeface="Times New Roman" charset="0"/>
                <a:ea typeface="ＭＳ Ｐゴシック" charset="0"/>
              </a:defRPr>
            </a:lvl4pPr>
            <a:lvl5pPr marL="2057400" indent="-228600" eaLnBrk="0" hangingPunct="0">
              <a:defRPr kumimoji="1" sz="1500" b="1">
                <a:solidFill>
                  <a:schemeClr val="tx1"/>
                </a:solidFill>
                <a:latin typeface="Times New Roman" charset="0"/>
                <a:ea typeface="ＭＳ Ｐゴシック" charset="0"/>
              </a:defRPr>
            </a:lvl5pPr>
            <a:lvl6pPr marL="2514600" indent="-228600" eaLnBrk="0" fontAlgn="base" hangingPunct="0">
              <a:spcBef>
                <a:spcPct val="0"/>
              </a:spcBef>
              <a:spcAft>
                <a:spcPct val="0"/>
              </a:spcAft>
              <a:defRPr kumimoji="1" sz="1500" b="1">
                <a:solidFill>
                  <a:schemeClr val="tx1"/>
                </a:solidFill>
                <a:latin typeface="Times New Roman" charset="0"/>
                <a:ea typeface="ＭＳ Ｐゴシック" charset="0"/>
              </a:defRPr>
            </a:lvl6pPr>
            <a:lvl7pPr marL="2971800" indent="-228600" eaLnBrk="0" fontAlgn="base" hangingPunct="0">
              <a:spcBef>
                <a:spcPct val="0"/>
              </a:spcBef>
              <a:spcAft>
                <a:spcPct val="0"/>
              </a:spcAft>
              <a:defRPr kumimoji="1" sz="1500" b="1">
                <a:solidFill>
                  <a:schemeClr val="tx1"/>
                </a:solidFill>
                <a:latin typeface="Times New Roman" charset="0"/>
                <a:ea typeface="ＭＳ Ｐゴシック" charset="0"/>
              </a:defRPr>
            </a:lvl7pPr>
            <a:lvl8pPr marL="3429000" indent="-228600" eaLnBrk="0" fontAlgn="base" hangingPunct="0">
              <a:spcBef>
                <a:spcPct val="0"/>
              </a:spcBef>
              <a:spcAft>
                <a:spcPct val="0"/>
              </a:spcAft>
              <a:defRPr kumimoji="1" sz="1500" b="1">
                <a:solidFill>
                  <a:schemeClr val="tx1"/>
                </a:solidFill>
                <a:latin typeface="Times New Roman" charset="0"/>
                <a:ea typeface="ＭＳ Ｐゴシック" charset="0"/>
              </a:defRPr>
            </a:lvl8pPr>
            <a:lvl9pPr marL="3886200" indent="-228600" eaLnBrk="0" fontAlgn="base" hangingPunct="0">
              <a:spcBef>
                <a:spcPct val="0"/>
              </a:spcBef>
              <a:spcAft>
                <a:spcPct val="0"/>
              </a:spcAft>
              <a:defRPr kumimoji="1" sz="1500" b="1">
                <a:solidFill>
                  <a:schemeClr val="tx1"/>
                </a:solidFill>
                <a:latin typeface="Times New Roman" charset="0"/>
                <a:ea typeface="ＭＳ Ｐゴシック" charset="0"/>
              </a:defRPr>
            </a:lvl9pPr>
          </a:lstStyle>
          <a:p>
            <a:pPr eaLnBrk="1" hangingPunct="1"/>
            <a:r>
              <a:rPr kumimoji="0" lang="en-US" sz="2400">
                <a:solidFill>
                  <a:srgbClr val="FFCC00"/>
                </a:solidFill>
                <a:effectLst>
                  <a:outerShdw blurRad="38100" dist="38100" dir="2700000" algn="tl">
                    <a:srgbClr val="DDDDDD"/>
                  </a:outerShdw>
                </a:effectLst>
              </a:rPr>
              <a:t>OVW</a:t>
            </a:r>
          </a:p>
        </p:txBody>
      </p:sp>
      <p:sp>
        <p:nvSpPr>
          <p:cNvPr id="1080" name="Rectangle 56"/>
          <p:cNvSpPr>
            <a:spLocks noChangeArrowheads="1"/>
          </p:cNvSpPr>
          <p:nvPr userDrawn="1"/>
        </p:nvSpPr>
        <p:spPr bwMode="auto">
          <a:xfrm>
            <a:off x="1727200" y="685800"/>
            <a:ext cx="9245600" cy="76200"/>
          </a:xfrm>
          <a:prstGeom prst="rect">
            <a:avLst/>
          </a:prstGeom>
          <a:gradFill rotWithShape="0">
            <a:gsLst>
              <a:gs pos="0">
                <a:srgbClr val="000080"/>
              </a:gs>
              <a:gs pos="100000">
                <a:srgbClr val="FFCC00"/>
              </a:gs>
            </a:gsLst>
            <a:lin ang="0" scaled="1"/>
          </a:gradFill>
          <a:ln>
            <a:noFill/>
          </a:ln>
          <a:extLs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lstStyle>
            <a:lvl1pPr eaLnBrk="0" hangingPunct="0">
              <a:defRPr kumimoji="1" sz="1500" b="1">
                <a:solidFill>
                  <a:schemeClr val="tx1"/>
                </a:solidFill>
                <a:latin typeface="Times New Roman" pitchFamily="18" charset="0"/>
                <a:ea typeface="ＭＳ Ｐゴシック" pitchFamily="34" charset="-128"/>
              </a:defRPr>
            </a:lvl1pPr>
            <a:lvl2pPr marL="742950" indent="-285750" eaLnBrk="0" hangingPunct="0">
              <a:defRPr kumimoji="1" sz="1500" b="1">
                <a:solidFill>
                  <a:schemeClr val="tx1"/>
                </a:solidFill>
                <a:latin typeface="Times New Roman" pitchFamily="18" charset="0"/>
                <a:ea typeface="ＭＳ Ｐゴシック" pitchFamily="34" charset="-128"/>
              </a:defRPr>
            </a:lvl2pPr>
            <a:lvl3pPr marL="1143000" indent="-228600" eaLnBrk="0" hangingPunct="0">
              <a:defRPr kumimoji="1" sz="1500" b="1">
                <a:solidFill>
                  <a:schemeClr val="tx1"/>
                </a:solidFill>
                <a:latin typeface="Times New Roman" pitchFamily="18" charset="0"/>
                <a:ea typeface="ＭＳ Ｐゴシック" pitchFamily="34" charset="-128"/>
              </a:defRPr>
            </a:lvl3pPr>
            <a:lvl4pPr marL="1600200" indent="-228600" eaLnBrk="0" hangingPunct="0">
              <a:defRPr kumimoji="1" sz="1500" b="1">
                <a:solidFill>
                  <a:schemeClr val="tx1"/>
                </a:solidFill>
                <a:latin typeface="Times New Roman" pitchFamily="18" charset="0"/>
                <a:ea typeface="ＭＳ Ｐゴシック" pitchFamily="34" charset="-128"/>
              </a:defRPr>
            </a:lvl4pPr>
            <a:lvl5pPr marL="2057400" indent="-228600" eaLnBrk="0" hangingPunct="0">
              <a:defRPr kumimoji="1" sz="1500" b="1">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kumimoji="1" sz="1500" b="1">
                <a:solidFill>
                  <a:schemeClr val="tx1"/>
                </a:solidFill>
                <a:latin typeface="Times New Roman" pitchFamily="18" charset="0"/>
                <a:ea typeface="ＭＳ Ｐゴシック" pitchFamily="34" charset="-128"/>
              </a:defRPr>
            </a:lvl9pPr>
          </a:lstStyle>
          <a:p>
            <a:pPr eaLnBrk="1" hangingPunct="1">
              <a:defRPr/>
            </a:pPr>
            <a:endParaRPr lang="en-US" altLang="en-US" sz="1500">
              <a:cs typeface="+mn-cs"/>
            </a:endParaRPr>
          </a:p>
        </p:txBody>
      </p:sp>
      <p:sp>
        <p:nvSpPr>
          <p:cNvPr id="1030" name="TextBox 6"/>
          <p:cNvSpPr txBox="1">
            <a:spLocks noChangeArrowheads="1"/>
          </p:cNvSpPr>
          <p:nvPr userDrawn="1"/>
        </p:nvSpPr>
        <p:spPr bwMode="auto">
          <a:xfrm>
            <a:off x="11379200" y="6534151"/>
            <a:ext cx="609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500" b="1">
                <a:solidFill>
                  <a:schemeClr val="tx1"/>
                </a:solidFill>
                <a:latin typeface="Times New Roman" charset="0"/>
                <a:ea typeface="ＭＳ Ｐゴシック" charset="0"/>
                <a:cs typeface="ＭＳ Ｐゴシック" charset="0"/>
              </a:defRPr>
            </a:lvl1pPr>
            <a:lvl2pPr marL="742950" indent="-285750" eaLnBrk="0" hangingPunct="0">
              <a:defRPr kumimoji="1" sz="1500" b="1">
                <a:solidFill>
                  <a:schemeClr val="tx1"/>
                </a:solidFill>
                <a:latin typeface="Times New Roman" charset="0"/>
                <a:ea typeface="ＭＳ Ｐゴシック" charset="0"/>
              </a:defRPr>
            </a:lvl2pPr>
            <a:lvl3pPr marL="1143000" indent="-228600" eaLnBrk="0" hangingPunct="0">
              <a:defRPr kumimoji="1" sz="1500" b="1">
                <a:solidFill>
                  <a:schemeClr val="tx1"/>
                </a:solidFill>
                <a:latin typeface="Times New Roman" charset="0"/>
                <a:ea typeface="ＭＳ Ｐゴシック" charset="0"/>
              </a:defRPr>
            </a:lvl3pPr>
            <a:lvl4pPr marL="1600200" indent="-228600" eaLnBrk="0" hangingPunct="0">
              <a:defRPr kumimoji="1" sz="1500" b="1">
                <a:solidFill>
                  <a:schemeClr val="tx1"/>
                </a:solidFill>
                <a:latin typeface="Times New Roman" charset="0"/>
                <a:ea typeface="ＭＳ Ｐゴシック" charset="0"/>
              </a:defRPr>
            </a:lvl4pPr>
            <a:lvl5pPr marL="2057400" indent="-228600" eaLnBrk="0" hangingPunct="0">
              <a:defRPr kumimoji="1" sz="1500" b="1">
                <a:solidFill>
                  <a:schemeClr val="tx1"/>
                </a:solidFill>
                <a:latin typeface="Times New Roman" charset="0"/>
                <a:ea typeface="ＭＳ Ｐゴシック" charset="0"/>
              </a:defRPr>
            </a:lvl5pPr>
            <a:lvl6pPr marL="2514600" indent="-228600" eaLnBrk="0" fontAlgn="base" hangingPunct="0">
              <a:spcBef>
                <a:spcPct val="0"/>
              </a:spcBef>
              <a:spcAft>
                <a:spcPct val="0"/>
              </a:spcAft>
              <a:defRPr kumimoji="1" sz="1500" b="1">
                <a:solidFill>
                  <a:schemeClr val="tx1"/>
                </a:solidFill>
                <a:latin typeface="Times New Roman" charset="0"/>
                <a:ea typeface="ＭＳ Ｐゴシック" charset="0"/>
              </a:defRPr>
            </a:lvl6pPr>
            <a:lvl7pPr marL="2971800" indent="-228600" eaLnBrk="0" fontAlgn="base" hangingPunct="0">
              <a:spcBef>
                <a:spcPct val="0"/>
              </a:spcBef>
              <a:spcAft>
                <a:spcPct val="0"/>
              </a:spcAft>
              <a:defRPr kumimoji="1" sz="1500" b="1">
                <a:solidFill>
                  <a:schemeClr val="tx1"/>
                </a:solidFill>
                <a:latin typeface="Times New Roman" charset="0"/>
                <a:ea typeface="ＭＳ Ｐゴシック" charset="0"/>
              </a:defRPr>
            </a:lvl7pPr>
            <a:lvl8pPr marL="3429000" indent="-228600" eaLnBrk="0" fontAlgn="base" hangingPunct="0">
              <a:spcBef>
                <a:spcPct val="0"/>
              </a:spcBef>
              <a:spcAft>
                <a:spcPct val="0"/>
              </a:spcAft>
              <a:defRPr kumimoji="1" sz="1500" b="1">
                <a:solidFill>
                  <a:schemeClr val="tx1"/>
                </a:solidFill>
                <a:latin typeface="Times New Roman" charset="0"/>
                <a:ea typeface="ＭＳ Ｐゴシック" charset="0"/>
              </a:defRPr>
            </a:lvl8pPr>
            <a:lvl9pPr marL="3886200" indent="-228600" eaLnBrk="0" fontAlgn="base" hangingPunct="0">
              <a:spcBef>
                <a:spcPct val="0"/>
              </a:spcBef>
              <a:spcAft>
                <a:spcPct val="0"/>
              </a:spcAft>
              <a:defRPr kumimoji="1" sz="1500" b="1">
                <a:solidFill>
                  <a:schemeClr val="tx1"/>
                </a:solidFill>
                <a:latin typeface="Times New Roman" charset="0"/>
                <a:ea typeface="ＭＳ Ｐゴシック" charset="0"/>
              </a:defRPr>
            </a:lvl9pPr>
          </a:lstStyle>
          <a:p>
            <a:pPr eaLnBrk="1" hangingPunct="1"/>
            <a:fld id="{D8445F0C-A41B-8F49-AC36-6EB9BCEC9D35}" type="slidenum">
              <a:rPr lang="en-US" sz="1000">
                <a:latin typeface="Verdana" charset="0"/>
              </a:rPr>
              <a:pPr eaLnBrk="1" hangingPunct="1"/>
              <a:t>‹#›</a:t>
            </a:fld>
            <a:endParaRPr lang="en-US" sz="1000">
              <a:latin typeface="Verdana" charset="0"/>
            </a:endParaRPr>
          </a:p>
        </p:txBody>
      </p:sp>
    </p:spTree>
    <p:extLst>
      <p:ext uri="{BB962C8B-B14F-4D97-AF65-F5344CB8AC3E}">
        <p14:creationId xmlns:p14="http://schemas.microsoft.com/office/powerpoint/2010/main" val="241879356"/>
      </p:ext>
    </p:extLst>
  </p:cSld>
  <p:clrMap bg1="lt1" tx1="dk1" bg2="lt2" tx2="dk2" accent1="accent1" accent2="accent2" accent3="accent3" accent4="accent4" accent5="accent5" accent6="accent6" hlink="hlink" folHlink="folHlink"/>
  <p:sldLayoutIdLst>
    <p:sldLayoutId id="2147484931" r:id="rId1"/>
    <p:sldLayoutId id="2147484932" r:id="rId2"/>
    <p:sldLayoutId id="2147484933" r:id="rId3"/>
    <p:sldLayoutId id="2147484934" r:id="rId4"/>
    <p:sldLayoutId id="2147484935" r:id="rId5"/>
    <p:sldLayoutId id="2147484936" r:id="rId6"/>
    <p:sldLayoutId id="2147484937" r:id="rId7"/>
    <p:sldLayoutId id="2147484938" r:id="rId8"/>
    <p:sldLayoutId id="2147484939" r:id="rId9"/>
    <p:sldLayoutId id="2147484940" r:id="rId10"/>
    <p:sldLayoutId id="2147484941" r:id="rId11"/>
    <p:sldLayoutId id="2147484942" r:id="rId12"/>
    <p:sldLayoutId id="2147484943" r:id="rId13"/>
    <p:sldLayoutId id="2147484944" r:id="rId14"/>
  </p:sldLayoutIdLst>
  <p:transition spd="med">
    <p:pull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080"/>
                                        </p:tgtEl>
                                        <p:attrNameLst>
                                          <p:attrName>style.visibility</p:attrName>
                                        </p:attrNameLst>
                                      </p:cBhvr>
                                      <p:to>
                                        <p:strVal val="visible"/>
                                      </p:to>
                                    </p:set>
                                    <p:anim calcmode="lin" valueType="num">
                                      <p:cBhvr additive="base">
                                        <p:cTn id="7" dur="500" fill="hold"/>
                                        <p:tgtEl>
                                          <p:spTgt spid="1080"/>
                                        </p:tgtEl>
                                        <p:attrNameLst>
                                          <p:attrName>ppt_x</p:attrName>
                                        </p:attrNameLst>
                                      </p:cBhvr>
                                      <p:tavLst>
                                        <p:tav tm="0">
                                          <p:val>
                                            <p:strVal val="0-#ppt_w/2"/>
                                          </p:val>
                                        </p:tav>
                                        <p:tav tm="100000">
                                          <p:val>
                                            <p:strVal val="#ppt_x"/>
                                          </p:val>
                                        </p:tav>
                                      </p:tavLst>
                                    </p:anim>
                                    <p:anim calcmode="lin" valueType="num">
                                      <p:cBhvr additive="base">
                                        <p:cTn id="8" dur="500" fill="hold"/>
                                        <p:tgtEl>
                                          <p:spTgt spid="10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0" grpId="0" animBg="1"/>
    </p:bldLst>
  </p:timing>
  <p:hf hdr="0" dt="0"/>
  <p:txStyles>
    <p:titleStyle>
      <a:lvl1pPr algn="l" rtl="0" eaLnBrk="0" fontAlgn="base" hangingPunct="0">
        <a:spcBef>
          <a:spcPct val="0"/>
        </a:spcBef>
        <a:spcAft>
          <a:spcPct val="0"/>
        </a:spcAft>
        <a:defRPr sz="2200" b="1">
          <a:solidFill>
            <a:schemeClr val="tx2"/>
          </a:solidFill>
          <a:latin typeface="+mj-lt"/>
          <a:ea typeface="ＭＳ Ｐゴシック" charset="-128"/>
          <a:cs typeface="ＭＳ Ｐゴシック" charset="0"/>
        </a:defRPr>
      </a:lvl1pPr>
      <a:lvl2pPr algn="l" rtl="0" eaLnBrk="0" fontAlgn="base" hangingPunct="0">
        <a:spcBef>
          <a:spcPct val="0"/>
        </a:spcBef>
        <a:spcAft>
          <a:spcPct val="0"/>
        </a:spcAft>
        <a:defRPr sz="2200" b="1">
          <a:solidFill>
            <a:schemeClr val="tx2"/>
          </a:solidFill>
          <a:latin typeface="Verdana" pitchFamily="34" charset="0"/>
          <a:ea typeface="ＭＳ Ｐゴシック" charset="-128"/>
          <a:cs typeface="ＭＳ Ｐゴシック" charset="0"/>
        </a:defRPr>
      </a:lvl2pPr>
      <a:lvl3pPr algn="l" rtl="0" eaLnBrk="0" fontAlgn="base" hangingPunct="0">
        <a:spcBef>
          <a:spcPct val="0"/>
        </a:spcBef>
        <a:spcAft>
          <a:spcPct val="0"/>
        </a:spcAft>
        <a:defRPr sz="2200" b="1">
          <a:solidFill>
            <a:schemeClr val="tx2"/>
          </a:solidFill>
          <a:latin typeface="Verdana" pitchFamily="34" charset="0"/>
          <a:ea typeface="ＭＳ Ｐゴシック" charset="-128"/>
          <a:cs typeface="ＭＳ Ｐゴシック" charset="0"/>
        </a:defRPr>
      </a:lvl3pPr>
      <a:lvl4pPr algn="l" rtl="0" eaLnBrk="0" fontAlgn="base" hangingPunct="0">
        <a:spcBef>
          <a:spcPct val="0"/>
        </a:spcBef>
        <a:spcAft>
          <a:spcPct val="0"/>
        </a:spcAft>
        <a:defRPr sz="2200" b="1">
          <a:solidFill>
            <a:schemeClr val="tx2"/>
          </a:solidFill>
          <a:latin typeface="Verdana" pitchFamily="34" charset="0"/>
          <a:ea typeface="ＭＳ Ｐゴシック" charset="-128"/>
          <a:cs typeface="ＭＳ Ｐゴシック" charset="0"/>
        </a:defRPr>
      </a:lvl4pPr>
      <a:lvl5pPr algn="l" rtl="0" eaLnBrk="0" fontAlgn="base" hangingPunct="0">
        <a:spcBef>
          <a:spcPct val="0"/>
        </a:spcBef>
        <a:spcAft>
          <a:spcPct val="0"/>
        </a:spcAft>
        <a:defRPr sz="2200" b="1">
          <a:solidFill>
            <a:schemeClr val="tx2"/>
          </a:solidFill>
          <a:latin typeface="Verdana" pitchFamily="34" charset="0"/>
          <a:ea typeface="ＭＳ Ｐゴシック" charset="-128"/>
          <a:cs typeface="ＭＳ Ｐゴシック" charset="0"/>
        </a:defRPr>
      </a:lvl5pPr>
      <a:lvl6pPr marL="457200" algn="l" rtl="0" fontAlgn="base">
        <a:spcBef>
          <a:spcPct val="0"/>
        </a:spcBef>
        <a:spcAft>
          <a:spcPct val="0"/>
        </a:spcAft>
        <a:defRPr sz="2200" b="1">
          <a:solidFill>
            <a:schemeClr val="tx2"/>
          </a:solidFill>
          <a:latin typeface="Verdana" pitchFamily="34" charset="0"/>
        </a:defRPr>
      </a:lvl6pPr>
      <a:lvl7pPr marL="914400" algn="l" rtl="0" fontAlgn="base">
        <a:spcBef>
          <a:spcPct val="0"/>
        </a:spcBef>
        <a:spcAft>
          <a:spcPct val="0"/>
        </a:spcAft>
        <a:defRPr sz="2200" b="1">
          <a:solidFill>
            <a:schemeClr val="tx2"/>
          </a:solidFill>
          <a:latin typeface="Verdana" pitchFamily="34" charset="0"/>
        </a:defRPr>
      </a:lvl7pPr>
      <a:lvl8pPr marL="1371600" algn="l" rtl="0" fontAlgn="base">
        <a:spcBef>
          <a:spcPct val="0"/>
        </a:spcBef>
        <a:spcAft>
          <a:spcPct val="0"/>
        </a:spcAft>
        <a:defRPr sz="2200" b="1">
          <a:solidFill>
            <a:schemeClr val="tx2"/>
          </a:solidFill>
          <a:latin typeface="Verdana" pitchFamily="34" charset="0"/>
        </a:defRPr>
      </a:lvl8pPr>
      <a:lvl9pPr marL="1828800" algn="l" rtl="0" fontAlgn="base">
        <a:spcBef>
          <a:spcPct val="0"/>
        </a:spcBef>
        <a:spcAft>
          <a:spcPct val="0"/>
        </a:spcAft>
        <a:defRPr sz="2200" b="1">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1"/>
        </a:buClr>
        <a:buChar char="•"/>
        <a:defRPr sz="2200" b="1">
          <a:solidFill>
            <a:schemeClr val="tx1"/>
          </a:solidFill>
          <a:latin typeface="+mn-lt"/>
          <a:ea typeface="ＭＳ Ｐゴシック" charset="-128"/>
          <a:cs typeface="ＭＳ Ｐゴシック" charset="0"/>
        </a:defRPr>
      </a:lvl1pPr>
      <a:lvl2pPr marL="742950" indent="-285750" algn="l" rtl="0" eaLnBrk="0" fontAlgn="base" hangingPunct="0">
        <a:spcBef>
          <a:spcPct val="20000"/>
        </a:spcBef>
        <a:spcAft>
          <a:spcPct val="0"/>
        </a:spcAft>
        <a:buClr>
          <a:schemeClr val="hlink"/>
        </a:buClr>
        <a:buChar char="–"/>
        <a:defRPr sz="20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tx1"/>
        </a:buClr>
        <a:buChar char="•"/>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tx1"/>
        </a:buClr>
        <a:buChar char="•"/>
        <a:defRPr sz="2000">
          <a:solidFill>
            <a:schemeClr val="tx1"/>
          </a:solidFill>
          <a:latin typeface="+mn-lt"/>
        </a:defRPr>
      </a:lvl6pPr>
      <a:lvl7pPr marL="2971800" indent="-228600" algn="l" rtl="0" fontAlgn="base">
        <a:spcBef>
          <a:spcPct val="20000"/>
        </a:spcBef>
        <a:spcAft>
          <a:spcPct val="0"/>
        </a:spcAft>
        <a:buClr>
          <a:schemeClr val="tx1"/>
        </a:buClr>
        <a:buChar char="•"/>
        <a:defRPr sz="2000">
          <a:solidFill>
            <a:schemeClr val="tx1"/>
          </a:solidFill>
          <a:latin typeface="+mn-lt"/>
        </a:defRPr>
      </a:lvl7pPr>
      <a:lvl8pPr marL="3429000" indent="-228600" algn="l" rtl="0" fontAlgn="base">
        <a:spcBef>
          <a:spcPct val="20000"/>
        </a:spcBef>
        <a:spcAft>
          <a:spcPct val="0"/>
        </a:spcAft>
        <a:buClr>
          <a:schemeClr val="tx1"/>
        </a:buClr>
        <a:buChar char="•"/>
        <a:defRPr sz="2000">
          <a:solidFill>
            <a:schemeClr val="tx1"/>
          </a:solidFill>
          <a:latin typeface="+mn-lt"/>
        </a:defRPr>
      </a:lvl8pPr>
      <a:lvl9pPr marL="3886200" indent="-228600" algn="l" rtl="0" fontAlgn="base">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ovw.rural@usdoj.gov"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support@grants.gov" TargetMode="External"/><Relationship Id="rId2" Type="http://schemas.openxmlformats.org/officeDocument/2006/relationships/hyperlink" Target="mailto:ovw.rural@usdoj.gov" TargetMode="External"/><Relationship Id="rId1" Type="http://schemas.openxmlformats.org/officeDocument/2006/relationships/slideLayout" Target="../slideLayouts/slideLayout2.xml"/><Relationship Id="rId4" Type="http://schemas.openxmlformats.org/officeDocument/2006/relationships/hyperlink" Target="mailto:OVW.JustGrantsSupport@usdoj.gov" TargetMode="Externa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1636" y="424873"/>
            <a:ext cx="7915564" cy="2954431"/>
          </a:xfrm>
        </p:spPr>
        <p:txBody>
          <a:bodyPr>
            <a:noAutofit/>
          </a:bodyPr>
          <a:lstStyle/>
          <a:p>
            <a:pPr algn="ctr"/>
            <a:r>
              <a:rPr lang="en-US" sz="3200" b="1" cap="none" dirty="0" smtClean="0">
                <a:solidFill>
                  <a:prstClr val="black"/>
                </a:solidFill>
                <a:latin typeface="Arial" panose="020B0604020202020204" pitchFamily="34" charset="0"/>
                <a:ea typeface="Verdana" panose="020B0604030504040204" pitchFamily="34" charset="0"/>
                <a:cs typeface="Arial" panose="020B0604020202020204" pitchFamily="34" charset="0"/>
              </a:rPr>
              <a:t/>
            </a:r>
            <a:br>
              <a:rPr lang="en-US" sz="3200" b="1" cap="none" dirty="0" smtClean="0">
                <a:solidFill>
                  <a:prstClr val="black"/>
                </a:solidFill>
                <a:latin typeface="Arial" panose="020B0604020202020204" pitchFamily="34" charset="0"/>
                <a:ea typeface="Verdana" panose="020B0604030504040204" pitchFamily="34" charset="0"/>
                <a:cs typeface="Arial" panose="020B0604020202020204" pitchFamily="34" charset="0"/>
              </a:rPr>
            </a:br>
            <a:r>
              <a:rPr lang="en-US" sz="3600" b="1" cap="none" dirty="0" smtClean="0">
                <a:solidFill>
                  <a:prstClr val="black"/>
                </a:solidFill>
                <a:latin typeface="Arial" panose="020B0604020202020204" pitchFamily="34" charset="0"/>
                <a:ea typeface="Verdana" panose="020B0604030504040204" pitchFamily="34" charset="0"/>
                <a:cs typeface="Arial" panose="020B0604020202020204" pitchFamily="34" charset="0"/>
              </a:rPr>
              <a:t>Office on Violence Against Women</a:t>
            </a:r>
            <a:r>
              <a:rPr lang="en-US" sz="3600" b="1" dirty="0">
                <a:solidFill>
                  <a:prstClr val="black"/>
                </a:solidFill>
                <a:latin typeface="Arial" panose="020B0604020202020204" pitchFamily="34" charset="0"/>
                <a:ea typeface="Verdana" panose="020B0604030504040204" pitchFamily="34" charset="0"/>
                <a:cs typeface="Arial" panose="020B0604020202020204" pitchFamily="34" charset="0"/>
              </a:rPr>
              <a:t/>
            </a:r>
            <a:br>
              <a:rPr lang="en-US" sz="3600" b="1"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US" sz="3600" b="1" cap="none" dirty="0" smtClean="0">
                <a:solidFill>
                  <a:prstClr val="black"/>
                </a:solidFill>
                <a:latin typeface="Arial" panose="020B0604020202020204" pitchFamily="34" charset="0"/>
                <a:ea typeface="Verdana" panose="020B0604030504040204" pitchFamily="34" charset="0"/>
                <a:cs typeface="Arial" panose="020B0604020202020204" pitchFamily="34" charset="0"/>
              </a:rPr>
              <a:t>Rural Domestic Violence, Dating Violence, Sexual Assault, and      </a:t>
            </a:r>
            <a:r>
              <a:rPr lang="en-US" sz="3600" b="1" dirty="0">
                <a:solidFill>
                  <a:prstClr val="black"/>
                </a:solidFill>
                <a:latin typeface="Arial" panose="020B0604020202020204" pitchFamily="34" charset="0"/>
                <a:ea typeface="Verdana" panose="020B0604030504040204" pitchFamily="34" charset="0"/>
                <a:cs typeface="Arial" panose="020B0604020202020204" pitchFamily="34" charset="0"/>
              </a:rPr>
              <a:t/>
            </a:r>
            <a:br>
              <a:rPr lang="en-US" sz="3600" b="1" dirty="0">
                <a:solidFill>
                  <a:prstClr val="black"/>
                </a:solidFill>
                <a:latin typeface="Arial" panose="020B0604020202020204" pitchFamily="34" charset="0"/>
                <a:ea typeface="Verdana" panose="020B0604030504040204" pitchFamily="34" charset="0"/>
                <a:cs typeface="Arial" panose="020B0604020202020204" pitchFamily="34" charset="0"/>
              </a:rPr>
            </a:br>
            <a:r>
              <a:rPr lang="en-US" sz="3600" b="1" dirty="0" smtClean="0">
                <a:solidFill>
                  <a:prstClr val="black"/>
                </a:solidFill>
                <a:latin typeface="Arial" panose="020B0604020202020204" pitchFamily="34" charset="0"/>
                <a:ea typeface="Verdana" panose="020B0604030504040204" pitchFamily="34" charset="0"/>
                <a:cs typeface="Arial" panose="020B0604020202020204" pitchFamily="34" charset="0"/>
              </a:rPr>
              <a:t>    </a:t>
            </a:r>
            <a:r>
              <a:rPr lang="en-US" sz="3600" b="1" cap="none" dirty="0" smtClean="0">
                <a:solidFill>
                  <a:prstClr val="black"/>
                </a:solidFill>
                <a:latin typeface="Arial" panose="020B0604020202020204" pitchFamily="34" charset="0"/>
                <a:ea typeface="Verdana" panose="020B0604030504040204" pitchFamily="34" charset="0"/>
                <a:cs typeface="Arial" panose="020B0604020202020204" pitchFamily="34" charset="0"/>
              </a:rPr>
              <a:t>Stalking Program</a:t>
            </a:r>
            <a:endParaRPr lang="en-US" sz="3600" b="1" dirty="0">
              <a:latin typeface="Arial" panose="020B0604020202020204" pitchFamily="34" charset="0"/>
              <a:ea typeface="Verdana" panose="020B0604030504040204" pitchFamily="34" charset="0"/>
              <a:cs typeface="Arial" panose="020B0604020202020204" pitchFamily="34" charset="0"/>
            </a:endParaRPr>
          </a:p>
        </p:txBody>
      </p:sp>
      <p:sp>
        <p:nvSpPr>
          <p:cNvPr id="3" name="Subtitle 2"/>
          <p:cNvSpPr>
            <a:spLocks noGrp="1"/>
          </p:cNvSpPr>
          <p:nvPr>
            <p:ph type="subTitle" idx="1"/>
          </p:nvPr>
        </p:nvSpPr>
        <p:spPr>
          <a:xfrm>
            <a:off x="1507067" y="4050833"/>
            <a:ext cx="7766936" cy="1500222"/>
          </a:xfrm>
        </p:spPr>
        <p:txBody>
          <a:bodyPr>
            <a:normAutofit fontScale="85000" lnSpcReduction="20000"/>
          </a:bodyPr>
          <a:lstStyle/>
          <a:p>
            <a:pPr lvl="0" algn="ctr" defTabSz="685800">
              <a:lnSpc>
                <a:spcPct val="150000"/>
              </a:lnSpc>
              <a:spcBef>
                <a:spcPts val="1000"/>
              </a:spcBef>
              <a:spcAft>
                <a:spcPts val="0"/>
              </a:spcAft>
              <a:buClr>
                <a:srgbClr val="B71E42"/>
              </a:buClr>
              <a:buSzPct val="100000"/>
            </a:pPr>
            <a:r>
              <a:rPr lang="en-US" sz="4100" cap="none" dirty="0" smtClean="0">
                <a:solidFill>
                  <a:prstClr val="black"/>
                </a:solidFill>
                <a:latin typeface="Arial" panose="020B0604020202020204" pitchFamily="34" charset="0"/>
                <a:cs typeface="Arial" panose="020B0604020202020204" pitchFamily="34" charset="0"/>
              </a:rPr>
              <a:t>   </a:t>
            </a:r>
            <a:r>
              <a:rPr lang="en-US" sz="3800" cap="none" dirty="0" smtClean="0">
                <a:solidFill>
                  <a:prstClr val="black"/>
                </a:solidFill>
                <a:latin typeface="Arial" panose="020B0604020202020204" pitchFamily="34" charset="0"/>
                <a:cs typeface="Arial" panose="020B0604020202020204" pitchFamily="34" charset="0"/>
              </a:rPr>
              <a:t>FY 2021 Pre-Application Information Session</a:t>
            </a:r>
          </a:p>
          <a:p>
            <a:pPr lvl="0" defTabSz="685800">
              <a:lnSpc>
                <a:spcPct val="120000"/>
              </a:lnSpc>
              <a:spcBef>
                <a:spcPts val="1000"/>
              </a:spcBef>
              <a:spcAft>
                <a:spcPts val="0"/>
              </a:spcAft>
              <a:buClr>
                <a:srgbClr val="B71E42"/>
              </a:buClr>
              <a:buSzPct val="100000"/>
            </a:pPr>
            <a:endParaRPr lang="en-US" sz="2600" cap="all" dirty="0">
              <a:solidFill>
                <a:prstClr val="black"/>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4441678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550989"/>
          </a:xfrm>
        </p:spPr>
        <p:txBody>
          <a:bodyPr>
            <a:normAutofit fontScale="90000"/>
          </a:bodyPr>
          <a:lstStyle/>
          <a:p>
            <a:r>
              <a:rPr lang="en-US" dirty="0" smtClean="0"/>
              <a:t/>
            </a:r>
            <a:br>
              <a:rPr lang="en-US" dirty="0" smtClean="0"/>
            </a:br>
            <a:r>
              <a:rPr lang="en-US" dirty="0" smtClean="0"/>
              <a:t/>
            </a:r>
            <a:br>
              <a:rPr lang="en-US" dirty="0" smtClean="0"/>
            </a:br>
            <a:r>
              <a:rPr lang="en-US" sz="2900" b="1" dirty="0" smtClean="0">
                <a:latin typeface="Arial" panose="020B0604020202020204" pitchFamily="34" charset="0"/>
                <a:cs typeface="Arial" panose="020B0604020202020204" pitchFamily="34" charset="0"/>
              </a:rPr>
              <a:t>Statutory </a:t>
            </a:r>
            <a:r>
              <a:rPr lang="en-US" sz="2900" b="1" dirty="0">
                <a:latin typeface="Arial" panose="020B0604020202020204" pitchFamily="34" charset="0"/>
                <a:cs typeface="Arial" panose="020B0604020202020204" pitchFamily="34" charset="0"/>
              </a:rPr>
              <a:t>Priorities</a:t>
            </a:r>
            <a:r>
              <a:rPr lang="en-US" dirty="0"/>
              <a:t/>
            </a:r>
            <a:br>
              <a:rPr lang="en-US" dirty="0"/>
            </a:br>
            <a:endParaRPr lang="en-US" sz="13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60589"/>
            <a:ext cx="8596668" cy="4130881"/>
          </a:xfrm>
        </p:spPr>
        <p:txBody>
          <a:bodyPr>
            <a:normAutofit/>
          </a:bodyPr>
          <a:lstStyle/>
          <a:p>
            <a:pPr>
              <a:lnSpc>
                <a:spcPct val="170000"/>
              </a:lnSpc>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VAWA requires that OVW award 25% of appropriated Rural Program funds to meaningfully address sexual assault in rural communities. Applicants are not required to address sexual assault within their individual applications; however, interested applicants will be asked to identify the percentage of their project that addresses sexual </a:t>
            </a:r>
            <a:r>
              <a:rPr lang="en-US" sz="2000" dirty="0" smtClean="0">
                <a:latin typeface="Arial" panose="020B0604020202020204" pitchFamily="34" charset="0"/>
                <a:cs typeface="Arial" panose="020B0604020202020204" pitchFamily="34" charset="0"/>
              </a:rPr>
              <a:t>assault.  </a:t>
            </a:r>
          </a:p>
          <a:p>
            <a:pPr marL="0" indent="0">
              <a:lnSpc>
                <a:spcPct val="170000"/>
              </a:lnSpc>
              <a:spcBef>
                <a:spcPts val="0"/>
              </a:spcBef>
              <a:buNone/>
            </a:pPr>
            <a:endParaRPr lang="en-US" sz="1100" dirty="0" smtClean="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r>
              <a:rPr lang="en-US" sz="2000" dirty="0" smtClean="0">
                <a:latin typeface="Arial" panose="020B0604020202020204" pitchFamily="34" charset="0"/>
                <a:cs typeface="Arial" panose="020B0604020202020204" pitchFamily="34" charset="0"/>
              </a:rPr>
              <a:t>OVW </a:t>
            </a:r>
            <a:r>
              <a:rPr lang="en-US" sz="2000" dirty="0">
                <a:latin typeface="Arial" panose="020B0604020202020204" pitchFamily="34" charset="0"/>
                <a:cs typeface="Arial" panose="020B0604020202020204" pitchFamily="34" charset="0"/>
              </a:rPr>
              <a:t>will give priority to projects that meet the needs of </a:t>
            </a:r>
            <a:r>
              <a:rPr lang="en-US" sz="2000" dirty="0" smtClean="0">
                <a:latin typeface="Arial" panose="020B0604020202020204" pitchFamily="34" charset="0"/>
                <a:cs typeface="Arial" panose="020B0604020202020204" pitchFamily="34" charset="0"/>
              </a:rPr>
              <a:t>underserved populations.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90949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409" y="559903"/>
            <a:ext cx="8687593" cy="1636645"/>
          </a:xfrm>
        </p:spPr>
        <p:txBody>
          <a:bodyPr>
            <a:normAutofit fontScale="90000"/>
          </a:bodyPr>
          <a:lstStyle/>
          <a:p>
            <a:r>
              <a:rPr lang="en-US" sz="2200" b="1" dirty="0" smtClean="0">
                <a:latin typeface="Arial" panose="020B0604020202020204" pitchFamily="34" charset="0"/>
                <a:cs typeface="Arial" panose="020B0604020202020204" pitchFamily="34" charset="0"/>
              </a:rPr>
              <a:t/>
            </a:r>
            <a:br>
              <a:rPr lang="en-US" sz="2200" b="1" dirty="0" smtClean="0">
                <a:latin typeface="Arial" panose="020B0604020202020204" pitchFamily="34" charset="0"/>
                <a:cs typeface="Arial" panose="020B0604020202020204" pitchFamily="34" charset="0"/>
              </a:rPr>
            </a:br>
            <a:r>
              <a:rPr lang="en-US" sz="2200" b="1" dirty="0" smtClean="0">
                <a:latin typeface="Arial" panose="020B0604020202020204" pitchFamily="34" charset="0"/>
                <a:cs typeface="Arial" panose="020B0604020202020204" pitchFamily="34" charset="0"/>
              </a:rPr>
              <a:t/>
            </a:r>
            <a:br>
              <a:rPr lang="en-US" sz="2200" b="1" dirty="0" smtClean="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Activities </a:t>
            </a:r>
            <a:r>
              <a:rPr lang="en-US" sz="3100" b="1" dirty="0">
                <a:latin typeface="Arial" panose="020B0604020202020204" pitchFamily="34" charset="0"/>
                <a:cs typeface="Arial" panose="020B0604020202020204" pitchFamily="34" charset="0"/>
              </a:rPr>
              <a:t>that Compromise Victim Safety and Recovery or Undermine Offender Accountability</a:t>
            </a:r>
          </a:p>
        </p:txBody>
      </p:sp>
      <p:sp>
        <p:nvSpPr>
          <p:cNvPr id="3" name="Content Placeholder 2"/>
          <p:cNvSpPr>
            <a:spLocks noGrp="1"/>
          </p:cNvSpPr>
          <p:nvPr>
            <p:ph idx="1"/>
          </p:nvPr>
        </p:nvSpPr>
        <p:spPr>
          <a:xfrm>
            <a:off x="496958" y="2325758"/>
            <a:ext cx="9322904" cy="4124738"/>
          </a:xfrm>
        </p:spPr>
        <p:txBody>
          <a:bodyPr>
            <a:noAutofit/>
          </a:bodyPr>
          <a:lstStyle/>
          <a:p>
            <a:pPr marL="0" indent="0">
              <a:lnSpc>
                <a:spcPct val="150000"/>
              </a:lnSpc>
              <a:spcBef>
                <a:spcPts val="0"/>
              </a:spcBef>
              <a:buNone/>
            </a:pPr>
            <a:r>
              <a:rPr lang="en-US" sz="2400" dirty="0">
                <a:latin typeface="Arial" panose="020B0604020202020204" pitchFamily="34" charset="0"/>
                <a:cs typeface="Arial" panose="020B0604020202020204" pitchFamily="34" charset="0"/>
              </a:rPr>
              <a:t>OVW does not fund activities that jeopardize victim safety, deter or prevent physical or emotional healing for victims, or allow offenders to escape responsibility for their </a:t>
            </a:r>
            <a:r>
              <a:rPr lang="en-US" sz="2400" dirty="0" smtClean="0">
                <a:latin typeface="Arial" panose="020B0604020202020204" pitchFamily="34" charset="0"/>
                <a:cs typeface="Arial" panose="020B0604020202020204" pitchFamily="34" charset="0"/>
              </a:rPr>
              <a:t>actions.  Applications </a:t>
            </a:r>
            <a:r>
              <a:rPr lang="en-US" sz="2400" dirty="0">
                <a:latin typeface="Arial" panose="020B0604020202020204" pitchFamily="34" charset="0"/>
                <a:cs typeface="Arial" panose="020B0604020202020204" pitchFamily="34" charset="0"/>
              </a:rPr>
              <a:t>that propose any such activities may receive a deduction in points during the review process or may be eliminated from consideration </a:t>
            </a:r>
            <a:r>
              <a:rPr lang="en-US" sz="2400" dirty="0" smtClean="0">
                <a:latin typeface="Arial" panose="020B0604020202020204" pitchFamily="34" charset="0"/>
                <a:cs typeface="Arial" panose="020B0604020202020204" pitchFamily="34" charset="0"/>
              </a:rPr>
              <a:t>entirely.</a:t>
            </a:r>
            <a:endParaRPr lang="en-US" sz="2400" dirty="0">
              <a:latin typeface="Arial" panose="020B0604020202020204" pitchFamily="34" charset="0"/>
              <a:cs typeface="Arial" panose="020B0604020202020204" pitchFamily="34" charset="0"/>
            </a:endParaRPr>
          </a:p>
          <a:p>
            <a:pPr marL="0" indent="0">
              <a:lnSpc>
                <a:spcPct val="150000"/>
              </a:lnSpc>
              <a:spcBef>
                <a:spcPts val="0"/>
              </a:spcBef>
              <a:buNone/>
            </a:pPr>
            <a:endParaRPr lang="en-US" sz="11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57122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646583"/>
          </a:xfrm>
        </p:spPr>
        <p:txBody>
          <a:bodyPr>
            <a:normAutofit/>
          </a:bodyPr>
          <a:lstStyle/>
          <a:p>
            <a:r>
              <a:rPr lang="en-US" sz="2600" b="1" dirty="0" smtClean="0">
                <a:latin typeface="Arial" panose="020B0604020202020204" pitchFamily="34" charset="0"/>
                <a:cs typeface="Arial" panose="020B0604020202020204" pitchFamily="34" charset="0"/>
              </a:rPr>
              <a:t/>
            </a:r>
            <a:br>
              <a:rPr lang="en-US" sz="2600" b="1" dirty="0" smtClean="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
            </a:r>
            <a:br>
              <a:rPr lang="en-US" sz="3200" b="1" dirty="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Out-of-Scope Activities</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7627" y="2405271"/>
            <a:ext cx="9332844" cy="3538330"/>
          </a:xfrm>
        </p:spPr>
        <p:txBody>
          <a:bodyPr>
            <a:noAutofit/>
          </a:bodyPr>
          <a:lstStyle/>
          <a:p>
            <a:pPr algn="just">
              <a:lnSpc>
                <a:spcPct val="150000"/>
              </a:lnSpc>
              <a:spcBef>
                <a:spcPts val="0"/>
              </a:spcBef>
              <a:buFont typeface="Arial" panose="020B0604020202020204" pitchFamily="34" charset="0"/>
              <a:buChar char="►"/>
            </a:pPr>
            <a:r>
              <a:rPr lang="en-US" sz="2400" dirty="0" smtClean="0">
                <a:solidFill>
                  <a:srgbClr val="000000"/>
                </a:solidFill>
                <a:latin typeface="Arial" panose="020B0604020202020204" pitchFamily="34" charset="0"/>
              </a:rPr>
              <a:t>Applications including out-of-scope or unallowable </a:t>
            </a:r>
            <a:r>
              <a:rPr lang="en-US" sz="2400" dirty="0">
                <a:solidFill>
                  <a:srgbClr val="000000"/>
                </a:solidFill>
                <a:latin typeface="Arial" panose="020B0604020202020204" pitchFamily="34" charset="0"/>
              </a:rPr>
              <a:t>activities may receive a deduction in points during the review process or may be </a:t>
            </a:r>
            <a:r>
              <a:rPr lang="en-US" sz="2400" dirty="0" smtClean="0">
                <a:solidFill>
                  <a:srgbClr val="000000"/>
                </a:solidFill>
                <a:latin typeface="Arial" panose="020B0604020202020204" pitchFamily="34" charset="0"/>
              </a:rPr>
              <a:t>removed from consideration. </a:t>
            </a:r>
          </a:p>
          <a:p>
            <a:pPr marL="0" indent="0" algn="just">
              <a:lnSpc>
                <a:spcPct val="150000"/>
              </a:lnSpc>
              <a:spcBef>
                <a:spcPts val="0"/>
              </a:spcBef>
              <a:buNone/>
            </a:pPr>
            <a:endParaRPr lang="en-US" sz="1100" dirty="0">
              <a:solidFill>
                <a:srgbClr val="000000"/>
              </a:solidFill>
              <a:latin typeface="Arial" panose="020B0604020202020204" pitchFamily="34" charset="0"/>
            </a:endParaRPr>
          </a:p>
          <a:p>
            <a:pPr algn="just">
              <a:lnSpc>
                <a:spcPct val="150000"/>
              </a:lnSpc>
              <a:spcBef>
                <a:spcPts val="0"/>
              </a:spcBef>
              <a:buFont typeface="Arial" panose="020B0604020202020204" pitchFamily="34" charset="0"/>
              <a:buChar char="►"/>
            </a:pPr>
            <a:r>
              <a:rPr lang="en-US" sz="2400" dirty="0" smtClean="0">
                <a:solidFill>
                  <a:srgbClr val="000000"/>
                </a:solidFill>
                <a:latin typeface="Arial" panose="020B0604020202020204" pitchFamily="34" charset="0"/>
              </a:rPr>
              <a:t>A complete list of out-of-scope activities can be found on </a:t>
            </a:r>
            <a:r>
              <a:rPr lang="en-US" sz="2400" b="1" dirty="0" smtClean="0">
                <a:solidFill>
                  <a:srgbClr val="000000"/>
                </a:solidFill>
                <a:latin typeface="Arial" panose="020B0604020202020204" pitchFamily="34" charset="0"/>
              </a:rPr>
              <a:t>page </a:t>
            </a:r>
            <a:r>
              <a:rPr lang="en-US" sz="2400" b="1" dirty="0" smtClean="0">
                <a:solidFill>
                  <a:schemeClr val="tx1"/>
                </a:solidFill>
                <a:latin typeface="Arial" panose="020B0604020202020204" pitchFamily="34" charset="0"/>
              </a:rPr>
              <a:t>10</a:t>
            </a:r>
            <a:r>
              <a:rPr lang="en-US" sz="2400" b="1" dirty="0" smtClean="0">
                <a:solidFill>
                  <a:srgbClr val="000000"/>
                </a:solidFill>
                <a:latin typeface="Arial" panose="020B0604020202020204" pitchFamily="34" charset="0"/>
              </a:rPr>
              <a:t> </a:t>
            </a:r>
            <a:r>
              <a:rPr lang="en-US" sz="2400" dirty="0" smtClean="0">
                <a:solidFill>
                  <a:srgbClr val="000000"/>
                </a:solidFill>
                <a:latin typeface="Arial" panose="020B0604020202020204" pitchFamily="34" charset="0"/>
              </a:rPr>
              <a:t>of the Rural solicitation.</a:t>
            </a:r>
            <a:r>
              <a:rPr lang="en-US" sz="2400" dirty="0">
                <a:solidFill>
                  <a:srgbClr val="000000"/>
                </a:solidFill>
                <a:latin typeface="Arial" panose="020B0604020202020204" pitchFamily="34" charset="0"/>
              </a:rPr>
              <a:t>						</a:t>
            </a:r>
          </a:p>
          <a:p>
            <a:pPr>
              <a:lnSpc>
                <a:spcPct val="150000"/>
              </a:lnSpc>
              <a:spcBef>
                <a:spcPts val="0"/>
              </a:spcBef>
            </a:pPr>
            <a:endParaRPr lang="en-US" sz="2400" dirty="0">
              <a:solidFill>
                <a:srgbClr val="000000"/>
              </a:solidFill>
              <a:latin typeface="Arial" panose="020B0604020202020204" pitchFamily="34" charset="0"/>
            </a:endParaRPr>
          </a:p>
          <a:p>
            <a:pPr marL="0" indent="0">
              <a:lnSpc>
                <a:spcPct val="170000"/>
              </a:lnSpc>
              <a:buNone/>
            </a:pPr>
            <a:endParaRPr lang="en-US" sz="23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39438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530" y="609599"/>
            <a:ext cx="8707472" cy="1060175"/>
          </a:xfrm>
        </p:spPr>
        <p:txBody>
          <a:bodyPr>
            <a:normAutofit fontScale="90000"/>
          </a:bodyPr>
          <a:lstStyle/>
          <a:p>
            <a:r>
              <a:rPr lang="en-US" sz="2600" b="1" dirty="0" smtClean="0">
                <a:latin typeface="Arial" panose="020B0604020202020204" pitchFamily="34" charset="0"/>
                <a:cs typeface="Arial" panose="020B0604020202020204" pitchFamily="34" charset="0"/>
              </a:rPr>
              <a:t/>
            </a:r>
            <a:br>
              <a:rPr lang="en-US" sz="2600" b="1" dirty="0" smtClean="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Budgets and Award Periods</a:t>
            </a:r>
            <a:r>
              <a:rPr lang="en-US" sz="2600" b="1" dirty="0">
                <a:latin typeface="Arial" panose="020B0604020202020204" pitchFamily="34" charset="0"/>
                <a:cs typeface="Arial" panose="020B0604020202020204" pitchFamily="34" charset="0"/>
              </a:rPr>
              <a:t/>
            </a:r>
            <a:br>
              <a:rPr lang="en-US" sz="2600" b="1" dirty="0">
                <a:latin typeface="Arial" panose="020B0604020202020204" pitchFamily="34" charset="0"/>
                <a:cs typeface="Arial" panose="020B0604020202020204" pitchFamily="34" charset="0"/>
              </a:rPr>
            </a:br>
            <a:endParaRPr lang="en-US" sz="2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77078" y="1669775"/>
            <a:ext cx="8796924" cy="4850296"/>
          </a:xfrm>
        </p:spPr>
        <p:txBody>
          <a:bodyPr>
            <a:normAutofit/>
          </a:bodyPr>
          <a:lstStyle/>
          <a:p>
            <a:pPr marL="395478" lvl="0" indent="-285750" defTabSz="914400">
              <a:lnSpc>
                <a:spcPct val="150000"/>
              </a:lnSpc>
              <a:spcBef>
                <a:spcPts val="0"/>
              </a:spcBef>
              <a:buClr>
                <a:schemeClr val="bg2">
                  <a:lumMod val="50000"/>
                </a:schemeClr>
              </a:buClr>
              <a:buSzPct val="68000"/>
              <a:buFont typeface="Arial" panose="020B0604020202020204" pitchFamily="34" charset="0"/>
              <a:buChar char="►"/>
            </a:pPr>
            <a:r>
              <a:rPr lang="en-US" sz="2000" dirty="0">
                <a:solidFill>
                  <a:prstClr val="black"/>
                </a:solidFill>
                <a:latin typeface="Arial" panose="020B0604020202020204" pitchFamily="34" charset="0"/>
                <a:cs typeface="Arial" panose="020B0604020202020204" pitchFamily="34" charset="0"/>
              </a:rPr>
              <a:t>Grant award period is </a:t>
            </a:r>
            <a:r>
              <a:rPr lang="en-US" sz="2000" b="1" dirty="0">
                <a:solidFill>
                  <a:prstClr val="black"/>
                </a:solidFill>
                <a:latin typeface="Arial" panose="020B0604020202020204" pitchFamily="34" charset="0"/>
                <a:cs typeface="Arial" panose="020B0604020202020204" pitchFamily="34" charset="0"/>
              </a:rPr>
              <a:t>36</a:t>
            </a:r>
            <a:r>
              <a:rPr lang="en-US" sz="2000" dirty="0">
                <a:solidFill>
                  <a:prstClr val="black"/>
                </a:solidFill>
                <a:latin typeface="Arial" panose="020B0604020202020204" pitchFamily="34" charset="0"/>
                <a:cs typeface="Arial" panose="020B0604020202020204" pitchFamily="34" charset="0"/>
              </a:rPr>
              <a:t> months.</a:t>
            </a:r>
          </a:p>
          <a:p>
            <a:pPr marL="395478" lvl="0" indent="-285750" defTabSz="914400">
              <a:lnSpc>
                <a:spcPct val="150000"/>
              </a:lnSpc>
              <a:spcBef>
                <a:spcPts val="0"/>
              </a:spcBef>
              <a:buClr>
                <a:schemeClr val="bg2">
                  <a:lumMod val="50000"/>
                </a:schemeClr>
              </a:buClr>
              <a:buSzPct val="68000"/>
              <a:buFont typeface="Arial" panose="020B0604020202020204" pitchFamily="34" charset="0"/>
              <a:buChar char="►"/>
            </a:pPr>
            <a:r>
              <a:rPr lang="en-US" sz="2000" dirty="0">
                <a:solidFill>
                  <a:prstClr val="black"/>
                </a:solidFill>
                <a:latin typeface="Arial" panose="020B0604020202020204" pitchFamily="34" charset="0"/>
                <a:cs typeface="Arial" panose="020B0604020202020204" pitchFamily="34" charset="0"/>
              </a:rPr>
              <a:t>Generally, the award period will start on October 1, </a:t>
            </a:r>
            <a:r>
              <a:rPr lang="en-US" sz="2000" dirty="0">
                <a:solidFill>
                  <a:schemeClr val="tx1"/>
                </a:solidFill>
                <a:latin typeface="Arial" panose="020B0604020202020204" pitchFamily="34" charset="0"/>
                <a:cs typeface="Arial" panose="020B0604020202020204" pitchFamily="34" charset="0"/>
              </a:rPr>
              <a:t>2021</a:t>
            </a:r>
            <a:r>
              <a:rPr lang="en-US" sz="2000" dirty="0">
                <a:solidFill>
                  <a:prstClr val="black"/>
                </a:solidFill>
                <a:latin typeface="Arial" panose="020B0604020202020204" pitchFamily="34" charset="0"/>
                <a:cs typeface="Arial" panose="020B0604020202020204" pitchFamily="34" charset="0"/>
              </a:rPr>
              <a:t>.</a:t>
            </a:r>
          </a:p>
          <a:p>
            <a:pPr marL="395478" lvl="0" indent="-285750" defTabSz="914400">
              <a:lnSpc>
                <a:spcPct val="150000"/>
              </a:lnSpc>
              <a:spcBef>
                <a:spcPts val="0"/>
              </a:spcBef>
              <a:buClr>
                <a:schemeClr val="bg2">
                  <a:lumMod val="50000"/>
                </a:schemeClr>
              </a:buClr>
              <a:buSzPct val="68000"/>
              <a:buFont typeface="Arial" panose="020B0604020202020204" pitchFamily="34" charset="0"/>
              <a:buChar char="►"/>
            </a:pPr>
            <a:r>
              <a:rPr lang="en-US" sz="2000" dirty="0">
                <a:solidFill>
                  <a:prstClr val="black"/>
                </a:solidFill>
                <a:latin typeface="Arial" panose="020B0604020202020204" pitchFamily="34" charset="0"/>
                <a:cs typeface="Arial" panose="020B0604020202020204" pitchFamily="34" charset="0"/>
              </a:rPr>
              <a:t>Continuation applications are limited to </a:t>
            </a:r>
            <a:r>
              <a:rPr lang="en-US" sz="2000" b="1" dirty="0">
                <a:solidFill>
                  <a:prstClr val="black"/>
                </a:solidFill>
                <a:latin typeface="Arial" panose="020B0604020202020204" pitchFamily="34" charset="0"/>
                <a:cs typeface="Arial" panose="020B0604020202020204" pitchFamily="34" charset="0"/>
              </a:rPr>
              <a:t>$750,000 </a:t>
            </a:r>
            <a:r>
              <a:rPr lang="en-US" sz="2000" dirty="0">
                <a:solidFill>
                  <a:prstClr val="black"/>
                </a:solidFill>
                <a:latin typeface="Arial" panose="020B0604020202020204" pitchFamily="34" charset="0"/>
                <a:cs typeface="Arial" panose="020B0604020202020204" pitchFamily="34" charset="0"/>
              </a:rPr>
              <a:t>for the entire 36 months.</a:t>
            </a:r>
          </a:p>
          <a:p>
            <a:pPr marL="395478" lvl="0" indent="-285750" defTabSz="914400">
              <a:lnSpc>
                <a:spcPct val="150000"/>
              </a:lnSpc>
              <a:spcBef>
                <a:spcPts val="0"/>
              </a:spcBef>
              <a:buClr>
                <a:schemeClr val="bg2">
                  <a:lumMod val="50000"/>
                </a:schemeClr>
              </a:buClr>
              <a:buSzPct val="68000"/>
              <a:buFont typeface="Arial" panose="020B0604020202020204" pitchFamily="34" charset="0"/>
              <a:buChar char="►"/>
            </a:pPr>
            <a:r>
              <a:rPr lang="en-US" sz="2000" dirty="0">
                <a:solidFill>
                  <a:prstClr val="black"/>
                </a:solidFill>
                <a:latin typeface="Arial" panose="020B0604020202020204" pitchFamily="34" charset="0"/>
                <a:cs typeface="Arial" panose="020B0604020202020204" pitchFamily="34" charset="0"/>
              </a:rPr>
              <a:t>New applications are limited to </a:t>
            </a:r>
            <a:r>
              <a:rPr lang="en-US" sz="2000" b="1" dirty="0">
                <a:solidFill>
                  <a:prstClr val="black"/>
                </a:solidFill>
                <a:latin typeface="Arial" panose="020B0604020202020204" pitchFamily="34" charset="0"/>
                <a:cs typeface="Arial" panose="020B0604020202020204" pitchFamily="34" charset="0"/>
              </a:rPr>
              <a:t>$500,000 </a:t>
            </a:r>
            <a:r>
              <a:rPr lang="en-US" sz="2000" dirty="0">
                <a:solidFill>
                  <a:prstClr val="black"/>
                </a:solidFill>
                <a:latin typeface="Arial" panose="020B0604020202020204" pitchFamily="34" charset="0"/>
                <a:cs typeface="Arial" panose="020B0604020202020204" pitchFamily="34" charset="0"/>
              </a:rPr>
              <a:t>for the entire 36 months. </a:t>
            </a:r>
          </a:p>
          <a:p>
            <a:pPr marL="109728" lvl="0" indent="0" defTabSz="914400">
              <a:lnSpc>
                <a:spcPct val="120000"/>
              </a:lnSpc>
              <a:spcBef>
                <a:spcPts val="400"/>
              </a:spcBef>
              <a:buClr>
                <a:srgbClr val="2DA2BF"/>
              </a:buClr>
              <a:buSzPct val="68000"/>
              <a:buNone/>
            </a:pPr>
            <a:endParaRPr lang="en-US" sz="1100" dirty="0">
              <a:solidFill>
                <a:prstClr val="black"/>
              </a:solidFill>
              <a:latin typeface="Arial" panose="020B0604020202020204" pitchFamily="34" charset="0"/>
              <a:cs typeface="Arial" panose="020B0604020202020204" pitchFamily="34" charset="0"/>
            </a:endParaRPr>
          </a:p>
          <a:p>
            <a:pPr marL="109728" lvl="0" indent="0" defTabSz="914400">
              <a:lnSpc>
                <a:spcPct val="120000"/>
              </a:lnSpc>
              <a:spcBef>
                <a:spcPts val="400"/>
              </a:spcBef>
              <a:buClr>
                <a:srgbClr val="2DA2BF"/>
              </a:buClr>
              <a:buSzPct val="68000"/>
              <a:buNone/>
            </a:pPr>
            <a:r>
              <a:rPr lang="en-US" sz="2000" dirty="0">
                <a:solidFill>
                  <a:prstClr val="black"/>
                </a:solidFill>
                <a:latin typeface="Arial" panose="020B0604020202020204" pitchFamily="34" charset="0"/>
                <a:cs typeface="Arial" panose="020B0604020202020204" pitchFamily="34" charset="0"/>
              </a:rPr>
              <a:t>OVW has the discretion to make awards for greater or lesser amounts than requested and to negotiate the scope of work and budget with applicants prior to making an award.</a:t>
            </a:r>
          </a:p>
          <a:p>
            <a:pPr marL="0" indent="0">
              <a:lnSpc>
                <a:spcPct val="150000"/>
              </a:lnSpc>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7959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66165"/>
          </a:xfrm>
        </p:spPr>
        <p:txBody>
          <a:bodyPr>
            <a:normAutofit/>
          </a:bodyPr>
          <a:lstStyle/>
          <a:p>
            <a:r>
              <a:rPr lang="en-US" sz="2200" b="1" dirty="0" smtClean="0">
                <a:latin typeface="Arial" panose="020B0604020202020204" pitchFamily="34" charset="0"/>
                <a:cs typeface="Arial" panose="020B0604020202020204" pitchFamily="34" charset="0"/>
              </a:rPr>
              <a:t>Types </a:t>
            </a:r>
            <a:r>
              <a:rPr lang="en-US" sz="2200" b="1" dirty="0">
                <a:latin typeface="Arial" panose="020B0604020202020204" pitchFamily="34" charset="0"/>
                <a:cs typeface="Arial" panose="020B0604020202020204" pitchFamily="34" charset="0"/>
              </a:rPr>
              <a:t>of Applications </a:t>
            </a:r>
          </a:p>
        </p:txBody>
      </p:sp>
      <p:sp>
        <p:nvSpPr>
          <p:cNvPr id="3" name="Content Placeholder 2"/>
          <p:cNvSpPr>
            <a:spLocks noGrp="1"/>
          </p:cNvSpPr>
          <p:nvPr>
            <p:ph idx="1"/>
          </p:nvPr>
        </p:nvSpPr>
        <p:spPr>
          <a:xfrm>
            <a:off x="677334" y="1215615"/>
            <a:ext cx="8596668" cy="5526930"/>
          </a:xfrm>
        </p:spPr>
        <p:txBody>
          <a:bodyPr>
            <a:noAutofit/>
          </a:bodyPr>
          <a:lstStyle/>
          <a:p>
            <a:pPr lvl="0">
              <a:lnSpc>
                <a:spcPct val="150000"/>
              </a:lnSpc>
              <a:spcBef>
                <a:spcPts val="0"/>
              </a:spcBef>
              <a:buClr>
                <a:srgbClr val="4A66AC"/>
              </a:buClr>
              <a:buFont typeface="Arial" panose="020B0604020202020204" pitchFamily="34" charset="0"/>
              <a:buChar char="►"/>
            </a:pPr>
            <a:r>
              <a:rPr lang="en-US" sz="1600" dirty="0">
                <a:solidFill>
                  <a:prstClr val="black">
                    <a:lumMod val="75000"/>
                    <a:lumOff val="25000"/>
                  </a:prst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a:t>
            </a:r>
          </a:p>
          <a:p>
            <a:pPr marL="0" indent="0">
              <a:lnSpc>
                <a:spcPct val="150000"/>
              </a:lnSpc>
              <a:spcBef>
                <a:spcPts val="0"/>
              </a:spcBef>
              <a:buClr>
                <a:srgbClr val="4A66AC"/>
              </a:buClr>
              <a:buNone/>
            </a:pPr>
            <a:r>
              <a:rPr lang="en-US" sz="1400" dirty="0">
                <a:solidFill>
                  <a:prstClr val="black">
                    <a:lumMod val="75000"/>
                    <a:lumOff val="25000"/>
                  </a:prstClr>
                </a:solidFill>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Applicants that have never received funding under this program or whose previous funding expired 	on or 	before February 17, 2020. </a:t>
            </a:r>
            <a:endParaRPr lang="en-US" sz="1400" dirty="0">
              <a:solidFill>
                <a:prstClr val="black">
                  <a:lumMod val="75000"/>
                  <a:lumOff val="25000"/>
                </a:prstClr>
              </a:solidFill>
              <a:latin typeface="Arial" panose="020B0604020202020204" pitchFamily="34" charset="0"/>
              <a:cs typeface="Arial" panose="020B0604020202020204" pitchFamily="34" charset="0"/>
            </a:endParaRPr>
          </a:p>
          <a:p>
            <a:pPr lvl="0">
              <a:lnSpc>
                <a:spcPct val="150000"/>
              </a:lnSpc>
              <a:spcBef>
                <a:spcPts val="0"/>
              </a:spcBef>
              <a:buClr>
                <a:srgbClr val="4A66AC"/>
              </a:buClr>
            </a:pPr>
            <a:r>
              <a:rPr lang="en-US" sz="16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Continuation</a:t>
            </a:r>
          </a:p>
          <a:p>
            <a:pPr marL="400050" lvl="1" indent="0">
              <a:lnSpc>
                <a:spcPct val="150000"/>
              </a:lnSpc>
              <a:spcBef>
                <a:spcPts val="0"/>
              </a:spcBef>
              <a:buClr>
                <a:srgbClr val="4A66AC"/>
              </a:buClr>
              <a:buNone/>
            </a:pPr>
            <a:r>
              <a:rPr lang="en-US" sz="1400" dirty="0">
                <a:latin typeface="Arial" panose="020B0604020202020204" pitchFamily="34" charset="0"/>
                <a:cs typeface="Arial" panose="020B0604020202020204" pitchFamily="34" charset="0"/>
              </a:rPr>
              <a:t>Applicants that have an existing or recently closed (after February 17, 2020) award under this program and/or an applicant that received funding under this program in FY 2017 or earlier that does not qualify as a new applicant as defined above. Continuation funding is not guaranteed. </a:t>
            </a:r>
          </a:p>
          <a:p>
            <a:pPr marL="0" lvl="0" indent="0">
              <a:lnSpc>
                <a:spcPct val="150000"/>
              </a:lnSpc>
              <a:spcBef>
                <a:spcPts val="0"/>
              </a:spcBef>
              <a:buClr>
                <a:srgbClr val="4A66AC"/>
              </a:buClr>
              <a:buNone/>
            </a:pPr>
            <a:endParaRPr lang="en-US" sz="1100" dirty="0">
              <a:latin typeface="Arial" panose="020B0604020202020204" pitchFamily="34" charset="0"/>
              <a:cs typeface="Arial" panose="020B0604020202020204" pitchFamily="34" charset="0"/>
            </a:endParaRPr>
          </a:p>
          <a:p>
            <a:pPr lvl="0">
              <a:lnSpc>
                <a:spcPct val="150000"/>
              </a:lnSpc>
              <a:spcBef>
                <a:spcPts val="0"/>
              </a:spcBef>
              <a:buClr>
                <a:srgbClr val="4A66AC"/>
              </a:buClr>
              <a:buFont typeface="Arial" panose="020B0604020202020204" pitchFamily="34" charset="0"/>
              <a:buChar char="►"/>
            </a:pPr>
            <a:r>
              <a:rPr lang="en-US" sz="1400" dirty="0">
                <a:latin typeface="Arial" panose="020B0604020202020204" pitchFamily="34" charset="0"/>
                <a:cs typeface="Arial" panose="020B0604020202020204" pitchFamily="34" charset="0"/>
              </a:rPr>
              <a:t>Additionally, Current grantees with a substantial amount of unobligated funds remaining (50 percent or more of the previous award) as of March 31, 2021 without adequate justification may not be considered for funding or may receive a reduced award amount if selected for funding in FY 2021.</a:t>
            </a:r>
          </a:p>
          <a:p>
            <a:pPr marL="0" lvl="0" indent="0">
              <a:lnSpc>
                <a:spcPct val="150000"/>
              </a:lnSpc>
              <a:spcBef>
                <a:spcPts val="0"/>
              </a:spcBef>
              <a:buClr>
                <a:srgbClr val="4A66AC"/>
              </a:buClr>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2322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77" y="471055"/>
            <a:ext cx="8144539" cy="1108362"/>
          </a:xfrm>
        </p:spPr>
        <p:txBody>
          <a:bodyPr>
            <a:normAutofit/>
          </a:bodyPr>
          <a:lstStyle/>
          <a:p>
            <a:pPr marL="0" marR="0">
              <a:lnSpc>
                <a:spcPct val="115000"/>
              </a:lnSpc>
              <a:spcBef>
                <a:spcPts val="0"/>
              </a:spcBef>
              <a:spcAft>
                <a:spcPts val="1000"/>
              </a:spcAft>
            </a:pPr>
            <a:r>
              <a:rPr lang="en-US" sz="2800" b="1" dirty="0" smtClean="0">
                <a:latin typeface="Arial" panose="020B0604020202020204" pitchFamily="34" charset="0"/>
                <a:ea typeface="Calibri" panose="020F0502020204030204" pitchFamily="34" charset="0"/>
                <a:cs typeface="Arial" panose="020B0604020202020204" pitchFamily="34" charset="0"/>
              </a:rPr>
              <a:t/>
            </a:r>
            <a:br>
              <a:rPr lang="en-US" sz="2800" b="1" dirty="0" smtClean="0">
                <a:latin typeface="Arial" panose="020B0604020202020204" pitchFamily="34" charset="0"/>
                <a:ea typeface="Calibri" panose="020F0502020204030204" pitchFamily="34" charset="0"/>
                <a:cs typeface="Arial" panose="020B0604020202020204" pitchFamily="34" charset="0"/>
              </a:rPr>
            </a:br>
            <a:r>
              <a:rPr lang="en-US" sz="2600" b="1" dirty="0" smtClean="0">
                <a:latin typeface="Arial" panose="020B0604020202020204" pitchFamily="34" charset="0"/>
                <a:ea typeface="Calibri" panose="020F0502020204030204" pitchFamily="34" charset="0"/>
                <a:cs typeface="Arial" panose="020B0604020202020204" pitchFamily="34" charset="0"/>
              </a:rPr>
              <a:t>Eligibility</a:t>
            </a:r>
            <a:endParaRPr lang="en-US" sz="2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91116" y="1662545"/>
            <a:ext cx="9335385" cy="4290994"/>
          </a:xfrm>
        </p:spPr>
        <p:txBody>
          <a:bodyPr>
            <a:normAutofit fontScale="25000" lnSpcReduction="20000"/>
          </a:bodyPr>
          <a:lstStyle/>
          <a:p>
            <a:pPr>
              <a:lnSpc>
                <a:spcPct val="170000"/>
              </a:lnSpc>
              <a:spcBef>
                <a:spcPts val="0"/>
              </a:spcBef>
              <a:buFont typeface="Arial" panose="020B0604020202020204" pitchFamily="34" charset="0"/>
              <a:buChar char="►"/>
            </a:pPr>
            <a:r>
              <a:rPr lang="en-US" sz="8800" dirty="0">
                <a:latin typeface="Arial" panose="020B0604020202020204" pitchFamily="34" charset="0"/>
                <a:cs typeface="Arial" panose="020B0604020202020204" pitchFamily="34" charset="0"/>
              </a:rPr>
              <a:t>States and territories</a:t>
            </a:r>
          </a:p>
          <a:p>
            <a:pPr>
              <a:lnSpc>
                <a:spcPct val="170000"/>
              </a:lnSpc>
              <a:spcBef>
                <a:spcPts val="0"/>
              </a:spcBef>
            </a:pPr>
            <a:r>
              <a:rPr lang="en-US" sz="8800" dirty="0">
                <a:latin typeface="Arial" panose="020B0604020202020204" pitchFamily="34" charset="0"/>
                <a:cs typeface="Arial" panose="020B0604020202020204" pitchFamily="34" charset="0"/>
              </a:rPr>
              <a:t>Indian tribes</a:t>
            </a:r>
          </a:p>
          <a:p>
            <a:pPr>
              <a:lnSpc>
                <a:spcPct val="170000"/>
              </a:lnSpc>
              <a:spcBef>
                <a:spcPts val="0"/>
              </a:spcBef>
            </a:pPr>
            <a:r>
              <a:rPr lang="en-US" sz="8800" dirty="0">
                <a:latin typeface="Arial" panose="020B0604020202020204" pitchFamily="34" charset="0"/>
                <a:cs typeface="Arial" panose="020B0604020202020204" pitchFamily="34" charset="0"/>
              </a:rPr>
              <a:t>Local governments</a:t>
            </a:r>
          </a:p>
          <a:p>
            <a:pPr>
              <a:lnSpc>
                <a:spcPct val="170000"/>
              </a:lnSpc>
              <a:spcBef>
                <a:spcPts val="0"/>
              </a:spcBef>
            </a:pPr>
            <a:r>
              <a:rPr lang="en-US" sz="8800" dirty="0">
                <a:latin typeface="Arial" panose="020B0604020202020204" pitchFamily="34" charset="0"/>
                <a:cs typeface="Arial" panose="020B0604020202020204" pitchFamily="34" charset="0"/>
              </a:rPr>
              <a:t>Nonprofit (public or private) entities, including state, Indian tribe, local government, tribal nonprofit organizations, faith-based and community organizations, and safe policing for safe communities (state, local, university or college law enforcement agencies).</a:t>
            </a:r>
          </a:p>
          <a:p>
            <a:pPr marL="0" lvl="0" indent="0">
              <a:lnSpc>
                <a:spcPct val="170000"/>
              </a:lnSpc>
              <a:spcBef>
                <a:spcPts val="0"/>
              </a:spcBef>
              <a:buNone/>
            </a:pPr>
            <a:r>
              <a:rPr lang="en-US" sz="8800" b="1" dirty="0">
                <a:latin typeface="Arial" panose="020B0604020202020204" pitchFamily="34" charset="0"/>
                <a:cs typeface="Arial" panose="020B0604020202020204" pitchFamily="34" charset="0"/>
              </a:rPr>
              <a:t>For definitions of these entities, please refer to page 14 of the solicitation.</a:t>
            </a:r>
          </a:p>
          <a:p>
            <a:pPr marL="0" lvl="0" indent="0">
              <a:buNone/>
            </a:pPr>
            <a:r>
              <a:rPr lang="en-US" sz="8800" dirty="0">
                <a:latin typeface="Arial" panose="020B0604020202020204" pitchFamily="34" charset="0"/>
                <a:cs typeface="Arial" panose="020B0604020202020204" pitchFamily="34" charset="0"/>
              </a:rPr>
              <a:t>	</a:t>
            </a:r>
            <a:endParaRPr lang="en-US" sz="8800" dirty="0" smtClean="0">
              <a:solidFill>
                <a:srgbClr val="000000"/>
              </a:solidFill>
              <a:latin typeface="Arial" panose="020B0604020202020204" pitchFamily="34" charset="0"/>
            </a:endParaRPr>
          </a:p>
          <a:p>
            <a:endParaRPr lang="en-US" dirty="0"/>
          </a:p>
        </p:txBody>
      </p:sp>
    </p:spTree>
    <p:extLst>
      <p:ext uri="{BB962C8B-B14F-4D97-AF65-F5344CB8AC3E}">
        <p14:creationId xmlns:p14="http://schemas.microsoft.com/office/powerpoint/2010/main" val="76953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74255"/>
          </a:xfrm>
        </p:spPr>
        <p:txBody>
          <a:bodyPr>
            <a:normAutofit/>
          </a:bodyPr>
          <a:lstStyle/>
          <a:p>
            <a:r>
              <a:rPr lang="en-US" sz="2200" b="1" dirty="0" smtClean="0">
                <a:latin typeface="Arial" panose="020B0604020202020204" pitchFamily="34" charset="0"/>
                <a:cs typeface="Arial" panose="020B0604020202020204" pitchFamily="34" charset="0"/>
              </a:rPr>
              <a:t>Other Program Eligibility Requirements</a:t>
            </a:r>
            <a:endParaRPr lang="en-US" sz="2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089891"/>
            <a:ext cx="8596668" cy="5578764"/>
          </a:xfrm>
        </p:spPr>
        <p:txBody>
          <a:bodyPr>
            <a:normAutofit fontScale="92500" lnSpcReduction="20000"/>
          </a:bodyPr>
          <a:lstStyle/>
          <a:p>
            <a:pPr marL="0" indent="0">
              <a:lnSpc>
                <a:spcPct val="150000"/>
              </a:lnSpc>
              <a:spcBef>
                <a:spcPts val="0"/>
              </a:spcBef>
              <a:buNone/>
            </a:pPr>
            <a: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Delivery of Legal Assistance</a:t>
            </a:r>
          </a:p>
          <a:p>
            <a:pPr marL="0" indent="0">
              <a:lnSpc>
                <a:spcPct val="150000"/>
              </a:lnSpc>
              <a:spcBef>
                <a:spcPts val="0"/>
              </a:spcBef>
              <a:buNone/>
            </a:pPr>
            <a:endParaRPr lang="en-US" sz="9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Applicants proposing to provide legal assistance with funds under the FY </a:t>
            </a:r>
            <a:r>
              <a:rPr lang="en-US" dirty="0">
                <a:solidFill>
                  <a:schemeClr val="tx1"/>
                </a:solidFill>
                <a:latin typeface="Arial" panose="020B0604020202020204" pitchFamily="34" charset="0"/>
                <a:cs typeface="Arial" panose="020B0604020202020204" pitchFamily="34" charset="0"/>
              </a:rPr>
              <a:t>2021</a:t>
            </a:r>
            <a:r>
              <a:rPr lang="en-US" dirty="0">
                <a:latin typeface="Arial" panose="020B0604020202020204" pitchFamily="34" charset="0"/>
                <a:cs typeface="Arial" panose="020B0604020202020204" pitchFamily="34" charset="0"/>
              </a:rPr>
              <a:t> Rural Program must certify in writing regarding their expertise in providing legal assistance to victims of domestic violence, dating violence, sexual assault, or stalking in the targeted population, or</a:t>
            </a:r>
          </a:p>
          <a:p>
            <a:pPr marL="0" indent="0">
              <a:lnSpc>
                <a:spcPct val="150000"/>
              </a:lnSpc>
              <a:spcBef>
                <a:spcPts val="0"/>
              </a:spcBef>
              <a:buNone/>
            </a:pPr>
            <a:endParaRPr lang="en-US" sz="900" dirty="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Is partnered with an entity or person that has demonstrated the same expertise, and</a:t>
            </a:r>
          </a:p>
          <a:p>
            <a:pPr marL="0" indent="0">
              <a:lnSpc>
                <a:spcPct val="150000"/>
              </a:lnSpc>
              <a:spcBef>
                <a:spcPts val="0"/>
              </a:spcBef>
              <a:buNone/>
            </a:pPr>
            <a:endParaRPr lang="en-US" sz="900" dirty="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Has completed, or will complete, training in connection with domestic violence, dating violence, sexual assault or stalking and related legal issues, including training on evidence-based risk factors for domestic and dating violence homicide.</a:t>
            </a:r>
          </a:p>
          <a:p>
            <a:pPr marL="0" indent="0">
              <a:lnSpc>
                <a:spcPct val="150000"/>
              </a:lnSpc>
              <a:spcBef>
                <a:spcPts val="0"/>
              </a:spcBef>
              <a:buNone/>
            </a:pPr>
            <a:endParaRPr lang="en-US" sz="900" dirty="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Any training program conducted in satisfaction of the above requirements has been or will be developed with input from and in collaboration with a tribal, state, territorial, or local domestic violence, dating violence, sexual assault, or stalking victim service provider or coalition, as well as appropriate tribal, state, territorial, and local law enforcement officials;</a:t>
            </a:r>
          </a:p>
          <a:p>
            <a:pPr marL="0" indent="0">
              <a:lnSpc>
                <a:spcPct val="150000"/>
              </a:lnSpc>
              <a:spcBef>
                <a:spcPts val="0"/>
              </a:spcBef>
              <a:buNone/>
            </a:pPr>
            <a:endParaRPr lang="en-US" sz="800"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600" dirty="0">
              <a:latin typeface="Arial" panose="020B0604020202020204" pitchFamily="34" charset="0"/>
              <a:cs typeface="Arial" panose="020B0604020202020204" pitchFamily="34" charset="0"/>
            </a:endParaRPr>
          </a:p>
          <a:p>
            <a:pPr marL="0" indent="0">
              <a:lnSpc>
                <a:spcPct val="150000"/>
              </a:lnSpc>
              <a:spcBef>
                <a:spcPts val="0"/>
              </a:spcBef>
              <a:buNone/>
            </a:pPr>
            <a:endParaRPr lang="en-US" dirty="0" smtClean="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15705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05164"/>
          </a:xfrm>
        </p:spPr>
        <p:txBody>
          <a:bodyPr>
            <a:normAutofit/>
          </a:bodyPr>
          <a:lstStyle/>
          <a:p>
            <a:r>
              <a:rPr lang="en-US" sz="2200" b="1" dirty="0" smtClean="0">
                <a:latin typeface="Arial" panose="020B0604020202020204" pitchFamily="34" charset="0"/>
                <a:cs typeface="Arial" panose="020B0604020202020204" pitchFamily="34" charset="0"/>
              </a:rPr>
              <a:t/>
            </a:r>
            <a:br>
              <a:rPr lang="en-US" sz="2200" b="1" dirty="0" smtClean="0">
                <a:latin typeface="Arial" panose="020B0604020202020204" pitchFamily="34" charset="0"/>
                <a:cs typeface="Arial" panose="020B0604020202020204" pitchFamily="34" charset="0"/>
              </a:rPr>
            </a:br>
            <a:r>
              <a:rPr lang="en-US" sz="2200" b="1" dirty="0" smtClean="0">
                <a:latin typeface="Arial" panose="020B0604020202020204" pitchFamily="34" charset="0"/>
                <a:cs typeface="Arial" panose="020B0604020202020204" pitchFamily="34" charset="0"/>
              </a:rPr>
              <a:t>Other Program Eligibility Requirements (</a:t>
            </a:r>
            <a:r>
              <a:rPr lang="en-US" sz="2200" b="1" dirty="0" err="1" smtClean="0">
                <a:latin typeface="Arial" panose="020B0604020202020204" pitchFamily="34" charset="0"/>
                <a:cs typeface="Arial" panose="020B0604020202020204" pitchFamily="34" charset="0"/>
              </a:rPr>
              <a:t>con’t</a:t>
            </a:r>
            <a:r>
              <a:rPr lang="en-US"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597891"/>
            <a:ext cx="8596668" cy="5070764"/>
          </a:xfrm>
        </p:spPr>
        <p:txBody>
          <a:bodyPr>
            <a:normAutofit/>
          </a:bodyPr>
          <a:lstStyle/>
          <a:p>
            <a:pPr marL="0" lvl="0" indent="0">
              <a:lnSpc>
                <a:spcPct val="150000"/>
              </a:lnSpc>
              <a:spcBef>
                <a:spcPts val="0"/>
              </a:spcBef>
              <a:buClr>
                <a:srgbClr val="4A66AC"/>
              </a:buClr>
              <a:buNone/>
            </a:pPr>
            <a:r>
              <a:rPr lang="en-US" dirty="0">
                <a:solidFill>
                  <a:prstClr val="black">
                    <a:lumMod val="75000"/>
                    <a:lumOff val="25000"/>
                  </a:prst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Delivery of Legal Assistance</a:t>
            </a:r>
          </a:p>
          <a:p>
            <a:pPr marL="0" indent="0">
              <a:lnSpc>
                <a:spcPct val="170000"/>
              </a:lnSpc>
              <a:spcBef>
                <a:spcPts val="0"/>
              </a:spcBef>
              <a:buNone/>
            </a:pPr>
            <a:endParaRPr lang="en-US" sz="900" dirty="0">
              <a:latin typeface="Arial" panose="020B0604020202020204" pitchFamily="34" charset="0"/>
              <a:cs typeface="Arial" panose="020B0604020202020204" pitchFamily="34" charset="0"/>
            </a:endParaRPr>
          </a:p>
          <a:p>
            <a:pPr>
              <a:lnSpc>
                <a:spcPct val="17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The grantee’s organizational policies do not require mediation or counseling involving offenders and victims physically together, in cases where sexual assault, domestic violence, dating violence, or child sexual abuse is an issue.</a:t>
            </a:r>
          </a:p>
          <a:p>
            <a:pPr marL="0" indent="0">
              <a:lnSpc>
                <a:spcPct val="150000"/>
              </a:lnSpc>
              <a:spcBef>
                <a:spcPts val="0"/>
              </a:spcBef>
              <a:buNone/>
            </a:pPr>
            <a:endParaRPr lang="en-US" sz="900" dirty="0">
              <a:latin typeface="Arial" panose="020B0604020202020204" pitchFamily="34" charset="0"/>
              <a:cs typeface="Arial" panose="020B0604020202020204" pitchFamily="34" charset="0"/>
            </a:endParaRPr>
          </a:p>
          <a:p>
            <a:pPr>
              <a:lnSpc>
                <a:spcPct val="17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The certification should be made in the form of a letter, on letterhead and signed and dated by the authorized representative. </a:t>
            </a:r>
          </a:p>
          <a:p>
            <a:pPr marL="0" indent="0">
              <a:lnSpc>
                <a:spcPct val="150000"/>
              </a:lnSpc>
              <a:spcBef>
                <a:spcPts val="0"/>
              </a:spcBef>
              <a:buNone/>
            </a:pPr>
            <a:endParaRPr lang="en-US" sz="900" dirty="0">
              <a:latin typeface="Arial" panose="020B0604020202020204" pitchFamily="34" charset="0"/>
              <a:cs typeface="Arial" panose="020B0604020202020204" pitchFamily="34" charset="0"/>
            </a:endParaRPr>
          </a:p>
          <a:p>
            <a:pPr>
              <a:lnSpc>
                <a:spcPct val="17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A sample Certification Letter can be found on the OVW website via a link on </a:t>
            </a:r>
            <a:r>
              <a:rPr lang="en-US" b="1" dirty="0">
                <a:latin typeface="Arial" panose="020B0604020202020204" pitchFamily="34" charset="0"/>
                <a:cs typeface="Arial" panose="020B0604020202020204" pitchFamily="34" charset="0"/>
              </a:rPr>
              <a:t>page </a:t>
            </a:r>
            <a:r>
              <a:rPr lang="en-US" b="1" dirty="0">
                <a:solidFill>
                  <a:schemeClr val="tx1"/>
                </a:solidFill>
                <a:latin typeface="Arial" panose="020B0604020202020204" pitchFamily="34" charset="0"/>
                <a:cs typeface="Arial" panose="020B0604020202020204" pitchFamily="34" charset="0"/>
              </a:rPr>
              <a:t>15</a:t>
            </a:r>
            <a:r>
              <a:rPr lang="en-US" dirty="0">
                <a:latin typeface="Arial" panose="020B0604020202020204" pitchFamily="34" charset="0"/>
                <a:cs typeface="Arial" panose="020B0604020202020204" pitchFamily="34" charset="0"/>
              </a:rPr>
              <a:t> of the Rural solicitation under this section. </a:t>
            </a:r>
          </a:p>
          <a:p>
            <a:pPr marL="0" indent="0">
              <a:lnSpc>
                <a:spcPct val="150000"/>
              </a:lnSpc>
              <a:spcBef>
                <a:spcPts val="0"/>
              </a:spcBef>
              <a:buNone/>
            </a:pPr>
            <a:endParaRPr lang="en-US" sz="15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nSpc>
                <a:spcPct val="150000"/>
              </a:lnSpc>
              <a:spcBef>
                <a:spcPts val="0"/>
              </a:spcBef>
              <a:buNone/>
            </a:pPr>
            <a:endParaRPr lang="en-US" dirty="0">
              <a:latin typeface="Arial" panose="020B0604020202020204" pitchFamily="34" charset="0"/>
              <a:cs typeface="Arial" panose="020B0604020202020204" pitchFamily="34" charset="0"/>
            </a:endParaRPr>
          </a:p>
          <a:p>
            <a:pPr marL="0" indent="0">
              <a:lnSpc>
                <a:spcPct val="150000"/>
              </a:lnSpc>
              <a:spcBef>
                <a:spcPts val="0"/>
              </a:spcBef>
              <a:buNone/>
            </a:pPr>
            <a:endParaRPr lang="en-US" dirty="0" smtClean="0">
              <a:latin typeface="Arial" panose="020B0604020202020204" pitchFamily="34" charset="0"/>
              <a:cs typeface="Arial" panose="020B0604020202020204" pitchFamily="34" charset="0"/>
            </a:endParaRPr>
          </a:p>
          <a:p>
            <a:pPr>
              <a:lnSpc>
                <a:spcPct val="150000"/>
              </a:lnSpc>
              <a:spcBef>
                <a:spcPts val="0"/>
              </a:spcBef>
              <a:buFont typeface="Arial" panose="020B0604020202020204" pitchFamily="34" charset="0"/>
              <a:buChar char="►"/>
            </a:pP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3373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89891"/>
          </a:xfrm>
        </p:spPr>
        <p:txBody>
          <a:bodyPr>
            <a:normAutofit fontScale="90000"/>
          </a:bodyPr>
          <a:lstStyle/>
          <a:p>
            <a:r>
              <a:rPr lang="en-US" sz="3200" b="1" dirty="0" smtClean="0">
                <a:latin typeface="Arial" panose="020B0604020202020204" pitchFamily="34" charset="0"/>
                <a:cs typeface="Arial" panose="020B0604020202020204" pitchFamily="34" charset="0"/>
              </a:rPr>
              <a:t/>
            </a:r>
            <a:br>
              <a:rPr lang="en-US" sz="3200" b="1" dirty="0" smtClean="0">
                <a:latin typeface="Arial" panose="020B0604020202020204" pitchFamily="34" charset="0"/>
                <a:cs typeface="Arial" panose="020B0604020202020204" pitchFamily="34" charset="0"/>
              </a:rPr>
            </a:br>
            <a:r>
              <a:rPr lang="en-US" sz="2700" b="1" dirty="0" smtClean="0">
                <a:latin typeface="Arial" panose="020B0604020202020204" pitchFamily="34" charset="0"/>
                <a:cs typeface="Arial" panose="020B0604020202020204" pitchFamily="34" charset="0"/>
              </a:rPr>
              <a:t>Other-Program </a:t>
            </a:r>
            <a:r>
              <a:rPr lang="en-US" sz="2700" b="1" dirty="0">
                <a:latin typeface="Arial" panose="020B0604020202020204" pitchFamily="34" charset="0"/>
                <a:cs typeface="Arial" panose="020B0604020202020204" pitchFamily="34" charset="0"/>
              </a:rPr>
              <a:t>Eligibility Requirements (</a:t>
            </a:r>
            <a:r>
              <a:rPr lang="en-US" sz="2700" b="1" dirty="0" err="1">
                <a:latin typeface="Arial" panose="020B0604020202020204" pitchFamily="34" charset="0"/>
                <a:cs typeface="Arial" panose="020B0604020202020204" pitchFamily="34" charset="0"/>
              </a:rPr>
              <a:t>con’t</a:t>
            </a:r>
            <a:r>
              <a:rPr lang="en-US" sz="2700" b="1" dirty="0">
                <a:latin typeface="Arial" panose="020B0604020202020204" pitchFamily="34" charset="0"/>
                <a:cs typeface="Arial" panose="020B0604020202020204" pitchFamily="34" charset="0"/>
              </a:rPr>
              <a:t>)</a:t>
            </a:r>
            <a:r>
              <a:rPr lang="en-US" sz="2700" b="1" dirty="0" smtClean="0">
                <a:latin typeface="Arial" panose="020B0604020202020204" pitchFamily="34" charset="0"/>
                <a:cs typeface="Arial" panose="020B0604020202020204" pitchFamily="34" charset="0"/>
              </a:rPr>
              <a:t/>
            </a:r>
            <a:br>
              <a:rPr lang="en-US" sz="2700" b="1" dirty="0" smtClean="0">
                <a:latin typeface="Arial" panose="020B0604020202020204" pitchFamily="34" charset="0"/>
                <a:cs typeface="Arial" panose="020B0604020202020204" pitchFamily="34" charset="0"/>
              </a:rPr>
            </a:br>
            <a:endParaRPr lang="en-US" sz="27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699492"/>
            <a:ext cx="8596668" cy="4886036"/>
          </a:xfrm>
        </p:spPr>
        <p:txBody>
          <a:bodyPr>
            <a:normAutofit/>
          </a:bodyPr>
          <a:lstStyle/>
          <a:p>
            <a:pPr marL="0" indent="0">
              <a:lnSpc>
                <a:spcPct val="150000"/>
              </a:lnSpc>
              <a:spcBef>
                <a:spcPts val="0"/>
              </a:spcBef>
              <a:buNone/>
            </a:pPr>
            <a:r>
              <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Eligible Service Area</a:t>
            </a:r>
          </a:p>
          <a:p>
            <a:pPr marL="0" indent="0">
              <a:lnSpc>
                <a:spcPct val="150000"/>
              </a:lnSpc>
              <a:spcBef>
                <a:spcPts val="0"/>
              </a:spcBef>
              <a:buNone/>
            </a:pPr>
            <a:endParaRPr lang="en-US" sz="6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Applicants must demonstrate that it proposes to serve a rural area or rural community. </a:t>
            </a:r>
          </a:p>
          <a:p>
            <a:pPr marL="0" indent="0">
              <a:lnSpc>
                <a:spcPct val="150000"/>
              </a:lnSpc>
              <a:spcBef>
                <a:spcPts val="0"/>
              </a:spcBef>
              <a:buNone/>
            </a:pPr>
            <a:endParaRPr lang="en-US" sz="6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Applications (other than those submitted by federally recognized Indian tribes, which are statutorily defined as “rural”) must include the proper printed documentation demonstrating that the proposed service area meets this eligibility requirement. </a:t>
            </a:r>
          </a:p>
          <a:p>
            <a:pPr marL="0" indent="0">
              <a:lnSpc>
                <a:spcPct val="150000"/>
              </a:lnSpc>
              <a:spcBef>
                <a:spcPts val="0"/>
              </a:spcBef>
              <a:buNone/>
            </a:pPr>
            <a:endParaRPr lang="en-US" sz="6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Instructions to complete the (“Rural Eligibility Documentation Process”) can be accessed through the link on page 16 of the solicitation on the OVW website under “</a:t>
            </a:r>
            <a:r>
              <a:rPr lang="en-US" dirty="0">
                <a:solidFill>
                  <a:schemeClr val="tx1"/>
                </a:solidFill>
                <a:latin typeface="Arial" panose="020B0604020202020204" pitchFamily="34" charset="0"/>
                <a:cs typeface="Arial" panose="020B0604020202020204" pitchFamily="34" charset="0"/>
              </a:rPr>
              <a:t>Resources for Applicants.”</a:t>
            </a:r>
          </a:p>
        </p:txBody>
      </p:sp>
    </p:spTree>
    <p:extLst>
      <p:ext uri="{BB962C8B-B14F-4D97-AF65-F5344CB8AC3E}">
        <p14:creationId xmlns:p14="http://schemas.microsoft.com/office/powerpoint/2010/main" val="1299908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06764"/>
          </a:xfrm>
        </p:spPr>
        <p:txBody>
          <a:bodyPr>
            <a:normAutofit fontScale="90000"/>
          </a:bodyPr>
          <a:lstStyle/>
          <a:p>
            <a:r>
              <a:rPr lang="en-US" sz="3200" b="1" dirty="0">
                <a:latin typeface="Arial" panose="020B0604020202020204" pitchFamily="34" charset="0"/>
                <a:cs typeface="Arial" panose="020B0604020202020204" pitchFamily="34" charset="0"/>
              </a:rPr>
              <a:t/>
            </a:r>
            <a:br>
              <a:rPr lang="en-US" sz="3200" b="1" dirty="0">
                <a:latin typeface="Arial" panose="020B0604020202020204" pitchFamily="34" charset="0"/>
                <a:cs typeface="Arial" panose="020B0604020202020204" pitchFamily="34" charset="0"/>
              </a:rPr>
            </a:br>
            <a:r>
              <a:rPr lang="en-US" sz="2700" b="1" dirty="0" smtClean="0">
                <a:latin typeface="Arial" panose="020B0604020202020204" pitchFamily="34" charset="0"/>
                <a:cs typeface="Arial" panose="020B0604020202020204" pitchFamily="34" charset="0"/>
              </a:rPr>
              <a:t>Other-Program </a:t>
            </a:r>
            <a:r>
              <a:rPr lang="en-US" sz="2700" b="1" dirty="0">
                <a:latin typeface="Arial" panose="020B0604020202020204" pitchFamily="34" charset="0"/>
                <a:cs typeface="Arial" panose="020B0604020202020204" pitchFamily="34" charset="0"/>
              </a:rPr>
              <a:t>Eligibility Requirements (</a:t>
            </a:r>
            <a:r>
              <a:rPr lang="en-US" sz="2700" b="1" dirty="0" err="1">
                <a:latin typeface="Arial" panose="020B0604020202020204" pitchFamily="34" charset="0"/>
                <a:cs typeface="Arial" panose="020B0604020202020204" pitchFamily="34" charset="0"/>
              </a:rPr>
              <a:t>con’t</a:t>
            </a:r>
            <a:r>
              <a:rPr lang="en-US" sz="2700" b="1" dirty="0">
                <a:latin typeface="Arial" panose="020B0604020202020204" pitchFamily="34" charset="0"/>
                <a:cs typeface="Arial" panose="020B0604020202020204" pitchFamily="34" charset="0"/>
              </a:rPr>
              <a:t>)</a:t>
            </a:r>
            <a:br>
              <a:rPr lang="en-US" sz="2700" b="1" dirty="0">
                <a:latin typeface="Arial" panose="020B0604020202020204" pitchFamily="34" charset="0"/>
                <a:cs typeface="Arial" panose="020B0604020202020204" pitchFamily="34" charset="0"/>
              </a:rPr>
            </a:br>
            <a:endParaRPr lang="en-US" sz="27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616364"/>
            <a:ext cx="8596668" cy="4784435"/>
          </a:xfrm>
        </p:spPr>
        <p:txBody>
          <a:bodyPr>
            <a:normAutofit fontScale="70000" lnSpcReduction="20000"/>
          </a:bodyPr>
          <a:lstStyle/>
          <a:p>
            <a:pPr marL="0" indent="0">
              <a:lnSpc>
                <a:spcPct val="150000"/>
              </a:lnSpc>
              <a:spcBef>
                <a:spcPts val="0"/>
              </a:spcBef>
              <a:buNone/>
            </a:pPr>
            <a:r>
              <a:rPr lang="en-US" sz="3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Required Partnerships</a:t>
            </a:r>
          </a:p>
          <a:p>
            <a:pPr marL="0" indent="0">
              <a:lnSpc>
                <a:spcPct val="150000"/>
              </a:lnSpc>
              <a:spcBef>
                <a:spcPts val="0"/>
              </a:spcBef>
              <a:buNone/>
            </a:pPr>
            <a:endParaRPr lang="en-US" dirty="0">
              <a:latin typeface="Arial" panose="020B0604020202020204" pitchFamily="34" charset="0"/>
              <a:cs typeface="Arial" panose="020B0604020202020204" pitchFamily="34" charset="0"/>
            </a:endParaRPr>
          </a:p>
          <a:p>
            <a:pPr>
              <a:lnSpc>
                <a:spcPct val="150000"/>
              </a:lnSpc>
              <a:spcBef>
                <a:spcPts val="0"/>
              </a:spcBef>
            </a:pPr>
            <a:r>
              <a:rPr lang="en-US" sz="2400" dirty="0">
                <a:latin typeface="Arial" panose="020B0604020202020204" pitchFamily="34" charset="0"/>
                <a:cs typeface="Arial" panose="020B0604020202020204" pitchFamily="34" charset="0"/>
              </a:rPr>
              <a:t>Applications </a:t>
            </a:r>
            <a:r>
              <a:rPr lang="en-US" sz="2400" u="sng" dirty="0">
                <a:latin typeface="Arial" panose="020B0604020202020204" pitchFamily="34" charset="0"/>
                <a:cs typeface="Arial" panose="020B0604020202020204" pitchFamily="34" charset="0"/>
              </a:rPr>
              <a:t>must include at least one partner </a:t>
            </a:r>
            <a:r>
              <a:rPr lang="en-US" sz="2400" dirty="0">
                <a:latin typeface="Arial" panose="020B0604020202020204" pitchFamily="34" charset="0"/>
                <a:cs typeface="Arial" panose="020B0604020202020204" pitchFamily="34" charset="0"/>
              </a:rPr>
              <a:t>and </a:t>
            </a:r>
            <a:r>
              <a:rPr lang="en-US" sz="2400" u="sng" dirty="0">
                <a:latin typeface="Arial" panose="020B0604020202020204" pitchFamily="34" charset="0"/>
                <a:cs typeface="Arial" panose="020B0604020202020204" pitchFamily="34" charset="0"/>
              </a:rPr>
              <a:t>must include a victim service provider </a:t>
            </a:r>
            <a:r>
              <a:rPr lang="en-US" sz="2400" dirty="0">
                <a:latin typeface="Arial" panose="020B0604020202020204" pitchFamily="34" charset="0"/>
                <a:cs typeface="Arial" panose="020B0604020202020204" pitchFamily="34" charset="0"/>
              </a:rPr>
              <a:t>as a formal project partner and/or the lead applicant, as demonstrated through a required Memorandum of Understanding (MOU). All required partnerships must be demonstrated through a required Memorandum of Understanding (MOU).   </a:t>
            </a:r>
          </a:p>
          <a:p>
            <a:pPr marL="0" indent="0">
              <a:lnSpc>
                <a:spcPct val="150000"/>
              </a:lnSpc>
              <a:spcBef>
                <a:spcPts val="0"/>
              </a:spcBef>
              <a:buNone/>
            </a:pPr>
            <a:endParaRPr lang="en-US" sz="2400" dirty="0">
              <a:latin typeface="Arial" panose="020B0604020202020204" pitchFamily="34" charset="0"/>
              <a:cs typeface="Arial" panose="020B0604020202020204" pitchFamily="34" charset="0"/>
            </a:endParaRPr>
          </a:p>
          <a:p>
            <a:pPr>
              <a:lnSpc>
                <a:spcPct val="150000"/>
              </a:lnSpc>
              <a:spcBef>
                <a:spcPts val="0"/>
              </a:spcBef>
            </a:pPr>
            <a:r>
              <a:rPr lang="en-US" sz="2400" dirty="0">
                <a:latin typeface="Arial" panose="020B0604020202020204" pitchFamily="34" charset="0"/>
                <a:cs typeface="Arial" panose="020B0604020202020204" pitchFamily="34" charset="0"/>
              </a:rPr>
              <a:t>Must include agencies and organizations necessary to implement the proposed project. These partners may include victim service providers addressing sexual assault, domestic violence, dating violence, and/or stalking; law enforcement agencies; prosecutors; courts; other criminal justice service providers; human and community service providers; educational institutions; and/or health care providers, including sexual assault forensic examiners</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4869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3565" y="407504"/>
            <a:ext cx="10251290" cy="1753085"/>
          </a:xfrm>
        </p:spPr>
        <p:txBody>
          <a:bodyPr>
            <a:normAutofit fontScale="90000"/>
          </a:bodyPr>
          <a:lstStyle/>
          <a:p>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Welcome and Introductions</a:t>
            </a:r>
            <a:endParaRPr lang="en-US" sz="28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77455" y="2160589"/>
            <a:ext cx="8396547" cy="3880773"/>
          </a:xfrm>
        </p:spPr>
        <p:txBody>
          <a:bodyPr>
            <a:normAutofit/>
          </a:bodyPr>
          <a:lstStyle/>
          <a:p>
            <a:pPr marL="0" indent="0">
              <a:lnSpc>
                <a:spcPct val="150000"/>
              </a:lnSpc>
              <a:buNone/>
            </a:pPr>
            <a:r>
              <a:rPr lang="en-US" sz="2600" dirty="0" smtClean="0">
                <a:latin typeface="Arial" panose="020B0604020202020204" pitchFamily="34" charset="0"/>
                <a:cs typeface="Arial" panose="020B0604020202020204" pitchFamily="34" charset="0"/>
              </a:rPr>
              <a:t>Welcome </a:t>
            </a:r>
            <a:r>
              <a:rPr lang="en-US" sz="2600" dirty="0">
                <a:latin typeface="Arial" panose="020B0604020202020204" pitchFamily="34" charset="0"/>
                <a:cs typeface="Arial" panose="020B0604020202020204" pitchFamily="34" charset="0"/>
              </a:rPr>
              <a:t>to the Office on Violence Against Women (also referred </a:t>
            </a:r>
            <a:r>
              <a:rPr lang="en-US" sz="2600" dirty="0" smtClean="0">
                <a:latin typeface="Arial" panose="020B0604020202020204" pitchFamily="34" charset="0"/>
                <a:cs typeface="Arial" panose="020B0604020202020204" pitchFamily="34" charset="0"/>
              </a:rPr>
              <a:t>to as “OVW</a:t>
            </a:r>
            <a:r>
              <a:rPr lang="en-US" sz="2600" dirty="0">
                <a:latin typeface="Arial" panose="020B0604020202020204" pitchFamily="34" charset="0"/>
                <a:cs typeface="Arial" panose="020B0604020202020204" pitchFamily="34" charset="0"/>
              </a:rPr>
              <a:t>”), Pre-Application Information Session, for the Fiscal </a:t>
            </a:r>
            <a:r>
              <a:rPr lang="en-US" sz="2600" dirty="0" smtClean="0">
                <a:latin typeface="Arial" panose="020B0604020202020204" pitchFamily="34" charset="0"/>
                <a:cs typeface="Arial" panose="020B0604020202020204" pitchFamily="34" charset="0"/>
              </a:rPr>
              <a:t>Year 2021 Rural </a:t>
            </a:r>
            <a:r>
              <a:rPr lang="en-US" sz="2600" dirty="0">
                <a:latin typeface="Arial" panose="020B0604020202020204" pitchFamily="34" charset="0"/>
                <a:cs typeface="Arial" panose="020B0604020202020204" pitchFamily="34" charset="0"/>
              </a:rPr>
              <a:t>Domestic Violence, Dating Violence, Sexual </a:t>
            </a:r>
            <a:r>
              <a:rPr lang="en-US" sz="2600" dirty="0" smtClean="0">
                <a:latin typeface="Arial" panose="020B0604020202020204" pitchFamily="34" charset="0"/>
                <a:cs typeface="Arial" panose="020B0604020202020204" pitchFamily="34" charset="0"/>
              </a:rPr>
              <a:t>Assault</a:t>
            </a:r>
            <a:r>
              <a:rPr lang="en-US" sz="2600" dirty="0">
                <a:latin typeface="Arial" panose="020B0604020202020204" pitchFamily="34" charset="0"/>
                <a:cs typeface="Arial" panose="020B0604020202020204" pitchFamily="34" charset="0"/>
              </a:rPr>
              <a:t>, and Stalking </a:t>
            </a:r>
            <a:r>
              <a:rPr lang="en-US" sz="2600" dirty="0" smtClean="0">
                <a:latin typeface="Arial" panose="020B0604020202020204" pitchFamily="34" charset="0"/>
                <a:cs typeface="Arial" panose="020B0604020202020204" pitchFamily="34" charset="0"/>
              </a:rPr>
              <a:t>Program. </a:t>
            </a:r>
          </a:p>
          <a:p>
            <a:pPr marL="0" indent="0">
              <a:buNone/>
            </a:pP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21746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22036"/>
            <a:ext cx="8596668" cy="1108364"/>
          </a:xfrm>
        </p:spPr>
        <p:txBody>
          <a:bodyPr>
            <a:normAutofit/>
          </a:bodyPr>
          <a:lstStyle/>
          <a:p>
            <a:r>
              <a:rPr lang="en-US" dirty="0" smtClean="0"/>
              <a:t/>
            </a:r>
            <a:br>
              <a:rPr lang="en-US" dirty="0" smtClean="0"/>
            </a:br>
            <a:r>
              <a:rPr lang="en-US" sz="2400" b="1" dirty="0" smtClean="0">
                <a:latin typeface="Arial" panose="020B0604020202020204" pitchFamily="34" charset="0"/>
                <a:cs typeface="Arial" panose="020B0604020202020204" pitchFamily="34" charset="0"/>
              </a:rPr>
              <a:t>Application and Submission Information</a:t>
            </a:r>
            <a:endParaRPr lang="en-US" sz="24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60589"/>
            <a:ext cx="8596668" cy="4541963"/>
          </a:xfrm>
        </p:spPr>
        <p:txBody>
          <a:bodyPr>
            <a:normAutofit/>
          </a:bodyPr>
          <a:lstStyle/>
          <a:p>
            <a:pPr marL="0" indent="0">
              <a:buNone/>
            </a:pPr>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Content and Form of Application Submission</a:t>
            </a:r>
          </a:p>
          <a:p>
            <a:pPr marL="0" indent="0">
              <a:buNone/>
            </a:pPr>
            <a:endParaRPr lang="en-US" sz="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170000"/>
              </a:lnSpc>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Letter of Intent:  Applicants intending to apply for FY 20</a:t>
            </a:r>
            <a:r>
              <a:rPr lang="en-US" sz="2000" dirty="0">
                <a:solidFill>
                  <a:schemeClr val="tx1"/>
                </a:solidFill>
                <a:latin typeface="Arial" panose="020B0604020202020204" pitchFamily="34" charset="0"/>
                <a:cs typeface="Arial" panose="020B0604020202020204" pitchFamily="34" charset="0"/>
              </a:rPr>
              <a:t>21</a:t>
            </a:r>
            <a:r>
              <a:rPr lang="en-US" sz="2000" dirty="0">
                <a:latin typeface="Arial" panose="020B0604020202020204" pitchFamily="34" charset="0"/>
                <a:cs typeface="Arial" panose="020B0604020202020204" pitchFamily="34" charset="0"/>
              </a:rPr>
              <a:t> funding under this program are strongly encouraged to submit a Letter of Intent by </a:t>
            </a:r>
            <a:r>
              <a:rPr lang="en-US" sz="2000" b="1" dirty="0">
                <a:solidFill>
                  <a:schemeClr val="tx1"/>
                </a:solidFill>
                <a:latin typeface="Arial" panose="020B0604020202020204" pitchFamily="34" charset="0"/>
                <a:cs typeface="Arial" panose="020B0604020202020204" pitchFamily="34" charset="0"/>
              </a:rPr>
              <a:t>February 9, 2021</a:t>
            </a:r>
            <a:r>
              <a:rPr lang="en-US" sz="2000" dirty="0">
                <a:solidFill>
                  <a:schemeClr val="tx1"/>
                </a:solidFill>
                <a:latin typeface="Arial" panose="020B0604020202020204" pitchFamily="34" charset="0"/>
                <a:cs typeface="Arial" panose="020B0604020202020204" pitchFamily="34" charset="0"/>
              </a:rPr>
              <a:t>.</a:t>
            </a:r>
          </a:p>
          <a:p>
            <a:pPr>
              <a:lnSpc>
                <a:spcPct val="170000"/>
              </a:lnSpc>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The letter should be submitted to OVW at </a:t>
            </a:r>
            <a:r>
              <a:rPr lang="en-US" sz="2000" dirty="0">
                <a:latin typeface="Arial" panose="020B0604020202020204" pitchFamily="34" charset="0"/>
                <a:cs typeface="Arial" panose="020B0604020202020204" pitchFamily="34" charset="0"/>
                <a:hlinkClick r:id="rId2"/>
              </a:rPr>
              <a:t>ovw.rural@usdoj.gov</a:t>
            </a:r>
            <a:r>
              <a:rPr lang="en-US" sz="20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a:lnSpc>
                <a:spcPct val="170000"/>
              </a:lnSpc>
              <a:spcBef>
                <a:spcPts val="0"/>
              </a:spcBef>
              <a:buFont typeface="Arial" panose="020B0604020202020204" pitchFamily="34" charset="0"/>
              <a:buChar char="►"/>
            </a:pPr>
            <a:r>
              <a:rPr lang="en-US" sz="2000" dirty="0">
                <a:latin typeface="Arial" panose="020B0604020202020204" pitchFamily="34" charset="0"/>
                <a:cs typeface="Arial" panose="020B0604020202020204" pitchFamily="34" charset="0"/>
              </a:rPr>
              <a:t>The letter should state that the applicant is registered and current with SAM and with Grants.gov</a:t>
            </a:r>
            <a:endParaRPr lang="en-US" sz="800" dirty="0">
              <a:latin typeface="Arial" panose="020B0604020202020204" pitchFamily="34" charset="0"/>
              <a:cs typeface="Arial" panose="020B0604020202020204" pitchFamily="34" charset="0"/>
            </a:endParaRPr>
          </a:p>
          <a:p>
            <a:pPr marL="0" indent="0">
              <a:lnSpc>
                <a:spcPct val="170000"/>
              </a:lnSpc>
              <a:spcBef>
                <a:spcPts val="0"/>
              </a:spcBef>
              <a:buNone/>
            </a:pPr>
            <a:endParaRPr lang="en-US" dirty="0">
              <a:latin typeface="Arial" panose="020B0604020202020204" pitchFamily="34" charset="0"/>
              <a:cs typeface="Arial" panose="020B0604020202020204" pitchFamily="34" charset="0"/>
            </a:endParaRPr>
          </a:p>
          <a:p>
            <a:pPr marL="0" indent="0">
              <a:buNone/>
            </a:pPr>
            <a:endParaRPr lang="en-US"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29207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3200"/>
            <a:ext cx="8596668" cy="1154545"/>
          </a:xfrm>
        </p:spPr>
        <p:txBody>
          <a:bodyPr>
            <a:normAutofit/>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Formatting </a:t>
            </a:r>
            <a:r>
              <a:rPr lang="en-US" sz="2400" b="1" dirty="0">
                <a:latin typeface="Arial" panose="020B0604020202020204" pitchFamily="34" charset="0"/>
                <a:cs typeface="Arial" panose="020B0604020202020204" pitchFamily="34" charset="0"/>
              </a:rPr>
              <a:t>and Technical Requirements</a:t>
            </a:r>
          </a:p>
        </p:txBody>
      </p:sp>
      <p:sp>
        <p:nvSpPr>
          <p:cNvPr id="3" name="Content Placeholder 2"/>
          <p:cNvSpPr>
            <a:spLocks noGrp="1"/>
          </p:cNvSpPr>
          <p:nvPr>
            <p:ph idx="1"/>
          </p:nvPr>
        </p:nvSpPr>
        <p:spPr>
          <a:xfrm>
            <a:off x="677333" y="1117600"/>
            <a:ext cx="9582545" cy="5203688"/>
          </a:xfrm>
        </p:spPr>
        <p:txBody>
          <a:bodyPr>
            <a:noAutofit/>
          </a:bodyPr>
          <a:lstStyle/>
          <a:p>
            <a:pPr>
              <a:lnSpc>
                <a:spcPct val="150000"/>
              </a:lnSpc>
              <a:spcBef>
                <a:spcPts val="0"/>
              </a:spcBef>
            </a:pPr>
            <a:r>
              <a:rPr lang="en-US" sz="1600" dirty="0">
                <a:latin typeface="Arial" panose="020B0604020202020204" pitchFamily="34" charset="0"/>
                <a:cs typeface="Arial" panose="020B0604020202020204" pitchFamily="34" charset="0"/>
              </a:rPr>
              <a:t>Applications must follow the formatting and technical requirements outlined in the solicitation. </a:t>
            </a:r>
          </a:p>
          <a:p>
            <a:pPr>
              <a:lnSpc>
                <a:spcPct val="150000"/>
              </a:lnSpc>
              <a:spcBef>
                <a:spcPts val="0"/>
              </a:spcBef>
            </a:pPr>
            <a:r>
              <a:rPr lang="en-US" sz="1600" dirty="0">
                <a:latin typeface="Arial" panose="020B0604020202020204" pitchFamily="34" charset="0"/>
                <a:cs typeface="Arial" panose="020B0604020202020204" pitchFamily="34" charset="0"/>
              </a:rPr>
              <a:t>Points may be deducted for applications that do not adhere to the formatting and technical requirements. </a:t>
            </a:r>
          </a:p>
          <a:p>
            <a:pPr>
              <a:lnSpc>
                <a:spcPct val="150000"/>
              </a:lnSpc>
              <a:spcBef>
                <a:spcPts val="0"/>
              </a:spcBef>
            </a:pPr>
            <a:r>
              <a:rPr lang="en-US" sz="1600" dirty="0">
                <a:latin typeface="Arial" panose="020B0604020202020204" pitchFamily="34" charset="0"/>
                <a:cs typeface="Arial" panose="020B0604020202020204" pitchFamily="34" charset="0"/>
              </a:rPr>
              <a:t>Some key requirements include: </a:t>
            </a:r>
          </a:p>
          <a:p>
            <a:pPr marL="800100" lvl="1" indent="-342900">
              <a:lnSpc>
                <a:spcPct val="150000"/>
              </a:lnSpc>
              <a:spcBef>
                <a:spcPts val="0"/>
              </a:spcBef>
              <a:buAutoNum type="arabicPeriod"/>
            </a:pPr>
            <a:r>
              <a:rPr lang="en-US" dirty="0">
                <a:latin typeface="Arial" panose="020B0604020202020204" pitchFamily="34" charset="0"/>
                <a:cs typeface="Arial" panose="020B0604020202020204" pitchFamily="34" charset="0"/>
              </a:rPr>
              <a:t>Double spaced (Summary Data Sheet and charts may be single space)</a:t>
            </a:r>
          </a:p>
          <a:p>
            <a:pPr marL="800100" lvl="1" indent="-342900">
              <a:lnSpc>
                <a:spcPct val="150000"/>
              </a:lnSpc>
              <a:spcBef>
                <a:spcPts val="0"/>
              </a:spcBef>
              <a:buAutoNum type="arabicPeriod"/>
            </a:pPr>
            <a:r>
              <a:rPr lang="en-US" dirty="0">
                <a:solidFill>
                  <a:schemeClr val="tx1"/>
                </a:solidFill>
                <a:latin typeface="Arial" panose="020B0604020202020204" pitchFamily="34" charset="0"/>
                <a:cs typeface="Arial" panose="020B0604020202020204" pitchFamily="34" charset="0"/>
              </a:rPr>
              <a:t>81/2 x 11 inch pages</a:t>
            </a:r>
          </a:p>
          <a:p>
            <a:pPr marL="800100" lvl="1" indent="-342900">
              <a:lnSpc>
                <a:spcPct val="150000"/>
              </a:lnSpc>
              <a:spcBef>
                <a:spcPts val="0"/>
              </a:spcBef>
              <a:buAutoNum type="arabicPeriod"/>
            </a:pPr>
            <a:r>
              <a:rPr lang="en-US" dirty="0">
                <a:solidFill>
                  <a:schemeClr val="tx1"/>
                </a:solidFill>
                <a:latin typeface="Arial" panose="020B0604020202020204" pitchFamily="34" charset="0"/>
                <a:cs typeface="Arial" panose="020B0604020202020204" pitchFamily="34" charset="0"/>
              </a:rPr>
              <a:t>One-inch margins</a:t>
            </a:r>
          </a:p>
          <a:p>
            <a:pPr marL="800100" lvl="1" indent="-342900">
              <a:lnSpc>
                <a:spcPct val="150000"/>
              </a:lnSpc>
              <a:spcBef>
                <a:spcPts val="0"/>
              </a:spcBef>
              <a:buFont typeface="+mj-lt"/>
              <a:buAutoNum type="arabicPeriod"/>
            </a:pPr>
            <a:r>
              <a:rPr lang="en-US" dirty="0">
                <a:latin typeface="Arial" panose="020B0604020202020204" pitchFamily="34" charset="0"/>
                <a:cs typeface="Arial" panose="020B0604020202020204" pitchFamily="34" charset="0"/>
              </a:rPr>
              <a:t>Type no smaller than 12 point, Times New Roman font</a:t>
            </a:r>
          </a:p>
          <a:p>
            <a:pPr marL="800100" lvl="1" indent="-342900">
              <a:lnSpc>
                <a:spcPct val="150000"/>
              </a:lnSpc>
              <a:spcBef>
                <a:spcPts val="0"/>
              </a:spcBef>
              <a:buFont typeface="+mj-lt"/>
              <a:buAutoNum type="arabicPeriod"/>
            </a:pPr>
            <a:r>
              <a:rPr lang="en-US" dirty="0">
                <a:latin typeface="Arial" panose="020B0604020202020204" pitchFamily="34" charset="0"/>
                <a:cs typeface="Arial" panose="020B0604020202020204" pitchFamily="34" charset="0"/>
              </a:rPr>
              <a:t>Page numbers</a:t>
            </a:r>
          </a:p>
          <a:p>
            <a:pPr marL="800100" lvl="1" indent="-342900">
              <a:lnSpc>
                <a:spcPct val="150000"/>
              </a:lnSpc>
              <a:spcBef>
                <a:spcPts val="0"/>
              </a:spcBef>
              <a:buFont typeface="+mj-lt"/>
              <a:buAutoNum type="arabicPeriod"/>
            </a:pPr>
            <a:r>
              <a:rPr lang="en-US" dirty="0">
                <a:latin typeface="Arial" panose="020B0604020202020204" pitchFamily="34" charset="0"/>
                <a:cs typeface="Arial" panose="020B0604020202020204" pitchFamily="34" charset="0"/>
              </a:rPr>
              <a:t>No more than 20 pages for the Project Narrative</a:t>
            </a:r>
          </a:p>
          <a:p>
            <a:pPr marL="800100" lvl="1" indent="-342900">
              <a:lnSpc>
                <a:spcPct val="150000"/>
              </a:lnSpc>
              <a:spcBef>
                <a:spcPts val="0"/>
              </a:spcBef>
              <a:buFont typeface="+mj-lt"/>
              <a:buAutoNum type="arabicPeriod"/>
            </a:pPr>
            <a:r>
              <a:rPr lang="en-US" dirty="0">
                <a:solidFill>
                  <a:schemeClr val="tx1"/>
                </a:solidFill>
                <a:latin typeface="Arial" panose="020B0604020202020204" pitchFamily="34" charset="0"/>
                <a:cs typeface="Arial" panose="020B0604020202020204" pitchFamily="34" charset="0"/>
              </a:rPr>
              <a:t>Word documents in the following formats: Microsoft Word (.doc), PDF files (.pdf), or Text Documents (.txt).</a:t>
            </a:r>
          </a:p>
          <a:p>
            <a:pPr marL="800100" lvl="1" indent="-342900">
              <a:lnSpc>
                <a:spcPct val="150000"/>
              </a:lnSpc>
              <a:spcBef>
                <a:spcPts val="0"/>
              </a:spcBef>
              <a:buFont typeface="+mj-lt"/>
              <a:buAutoNum type="arabicPeriod"/>
            </a:pPr>
            <a:r>
              <a:rPr lang="en-US" dirty="0">
                <a:latin typeface="Arial" panose="020B0604020202020204" pitchFamily="34" charset="0"/>
                <a:cs typeface="Arial" panose="020B0604020202020204" pitchFamily="34" charset="0"/>
              </a:rPr>
              <a:t>Headings and sub-headings that correspond to the sections identified in the solicitation. </a:t>
            </a:r>
          </a:p>
          <a:p>
            <a:pPr>
              <a:lnSpc>
                <a:spcPct val="150000"/>
              </a:lnSpc>
              <a:spcBef>
                <a:spcPts val="0"/>
              </a:spcBef>
            </a:pPr>
            <a:r>
              <a:rPr lang="en-US" sz="1600" dirty="0">
                <a:latin typeface="Arial" panose="020B0604020202020204" pitchFamily="34" charset="0"/>
                <a:cs typeface="Arial" panose="020B0604020202020204" pitchFamily="34" charset="0"/>
              </a:rPr>
              <a:t>A complete listing of these requirements can be found on </a:t>
            </a:r>
            <a:r>
              <a:rPr lang="en-US" sz="1600" b="1" dirty="0">
                <a:latin typeface="Arial" panose="020B0604020202020204" pitchFamily="34" charset="0"/>
                <a:cs typeface="Arial" panose="020B0604020202020204" pitchFamily="34" charset="0"/>
              </a:rPr>
              <a:t>pages </a:t>
            </a:r>
            <a:r>
              <a:rPr lang="en-US" sz="1600" b="1" dirty="0">
                <a:solidFill>
                  <a:schemeClr val="tx1"/>
                </a:solidFill>
                <a:latin typeface="Arial" panose="020B0604020202020204" pitchFamily="34" charset="0"/>
                <a:cs typeface="Arial" panose="020B0604020202020204" pitchFamily="34" charset="0"/>
              </a:rPr>
              <a:t>18</a:t>
            </a:r>
            <a:r>
              <a:rPr lang="en-US" sz="1600" b="1"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of the solicitation.</a:t>
            </a:r>
          </a:p>
          <a:p>
            <a:endParaRPr lang="en-US" sz="1500" dirty="0"/>
          </a:p>
        </p:txBody>
      </p:sp>
    </p:spTree>
    <p:extLst>
      <p:ext uri="{BB962C8B-B14F-4D97-AF65-F5344CB8AC3E}">
        <p14:creationId xmlns:p14="http://schemas.microsoft.com/office/powerpoint/2010/main" val="34975767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3200"/>
            <a:ext cx="8596668" cy="1376218"/>
          </a:xfrm>
        </p:spPr>
        <p:txBody>
          <a:bodyPr>
            <a:normAutofit/>
          </a:bodyPr>
          <a:lstStyle/>
          <a:p>
            <a:r>
              <a:rPr lang="en-US" sz="2600" b="1" dirty="0" smtClean="0">
                <a:latin typeface="Arial" panose="020B0604020202020204" pitchFamily="34" charset="0"/>
                <a:cs typeface="Arial" panose="020B0604020202020204" pitchFamily="34" charset="0"/>
              </a:rPr>
              <a:t/>
            </a:r>
            <a:br>
              <a:rPr lang="en-US" sz="2600" b="1" dirty="0" smtClean="0">
                <a:latin typeface="Arial" panose="020B0604020202020204" pitchFamily="34" charset="0"/>
                <a:cs typeface="Arial" panose="020B0604020202020204" pitchFamily="34" charset="0"/>
              </a:rPr>
            </a:br>
            <a:r>
              <a:rPr lang="en-US" sz="2600" b="1" dirty="0" smtClean="0">
                <a:latin typeface="Arial" panose="020B0604020202020204" pitchFamily="34" charset="0"/>
                <a:cs typeface="Arial" panose="020B0604020202020204" pitchFamily="34" charset="0"/>
              </a:rPr>
              <a:t>Application </a:t>
            </a:r>
            <a:r>
              <a:rPr lang="en-US" sz="2600" b="1" dirty="0">
                <a:latin typeface="Arial" panose="020B0604020202020204" pitchFamily="34" charset="0"/>
                <a:cs typeface="Arial" panose="020B0604020202020204" pitchFamily="34" charset="0"/>
              </a:rPr>
              <a:t>and Submission </a:t>
            </a:r>
            <a:r>
              <a:rPr lang="en-US" sz="2600" b="1" dirty="0" smtClean="0">
                <a:latin typeface="Arial" panose="020B0604020202020204" pitchFamily="34" charset="0"/>
                <a:cs typeface="Arial" panose="020B0604020202020204" pitchFamily="34" charset="0"/>
              </a:rPr>
              <a:t>Information</a:t>
            </a:r>
            <a:r>
              <a:rPr lang="en-US" sz="2600" dirty="0" smtClean="0">
                <a:latin typeface="Arial" panose="020B0604020202020204" pitchFamily="34" charset="0"/>
                <a:cs typeface="Arial" panose="020B0604020202020204" pitchFamily="34" charset="0"/>
              </a:rPr>
              <a:t/>
            </a:r>
            <a:br>
              <a:rPr lang="en-US" sz="2600" dirty="0" smtClean="0">
                <a:latin typeface="Arial" panose="020B0604020202020204" pitchFamily="34" charset="0"/>
                <a:cs typeface="Arial" panose="020B0604020202020204" pitchFamily="34" charset="0"/>
              </a:rPr>
            </a:br>
            <a:r>
              <a:rPr lang="en-US" sz="2600" b="1" dirty="0" smtClean="0">
                <a:latin typeface="Arial" panose="020B0604020202020204" pitchFamily="34" charset="0"/>
                <a:cs typeface="Arial" panose="020B0604020202020204" pitchFamily="34" charset="0"/>
              </a:rPr>
              <a:t>Application </a:t>
            </a:r>
            <a:r>
              <a:rPr lang="en-US" sz="2600" b="1" dirty="0">
                <a:latin typeface="Arial" panose="020B0604020202020204" pitchFamily="34" charset="0"/>
                <a:cs typeface="Arial" panose="020B0604020202020204" pitchFamily="34" charset="0"/>
              </a:rPr>
              <a:t>Contents</a:t>
            </a:r>
          </a:p>
        </p:txBody>
      </p:sp>
      <p:sp>
        <p:nvSpPr>
          <p:cNvPr id="3" name="Content Placeholder 2"/>
          <p:cNvSpPr>
            <a:spLocks noGrp="1"/>
          </p:cNvSpPr>
          <p:nvPr>
            <p:ph idx="1"/>
          </p:nvPr>
        </p:nvSpPr>
        <p:spPr>
          <a:xfrm>
            <a:off x="677334" y="1727200"/>
            <a:ext cx="9148591" cy="4996873"/>
          </a:xfrm>
        </p:spPr>
        <p:txBody>
          <a:bodyPr>
            <a:noAutofit/>
          </a:bodyPr>
          <a:lstStyle/>
          <a:p>
            <a:pPr>
              <a:lnSpc>
                <a:spcPct val="170000"/>
              </a:lnSpc>
              <a:spcBef>
                <a:spcPts val="0"/>
              </a:spcBef>
            </a:pPr>
            <a:r>
              <a:rPr lang="en-US" sz="1600" dirty="0">
                <a:latin typeface="Arial" panose="020B0604020202020204" pitchFamily="34" charset="0"/>
                <a:cs typeface="Arial" panose="020B0604020202020204" pitchFamily="34" charset="0"/>
              </a:rPr>
              <a:t>Applications must include the following </a:t>
            </a:r>
            <a:r>
              <a:rPr lang="en-US" sz="1600" b="1" dirty="0">
                <a:latin typeface="Arial" panose="020B0604020202020204" pitchFamily="34" charset="0"/>
                <a:cs typeface="Arial" panose="020B0604020202020204" pitchFamily="34" charset="0"/>
              </a:rPr>
              <a:t>required</a:t>
            </a:r>
            <a:r>
              <a:rPr lang="en-US" sz="1600" dirty="0">
                <a:latin typeface="Arial" panose="020B0604020202020204" pitchFamily="34" charset="0"/>
                <a:cs typeface="Arial" panose="020B0604020202020204" pitchFamily="34" charset="0"/>
              </a:rPr>
              <a:t> documents and demonstrate that the program eligibility requirements have been met:</a:t>
            </a:r>
          </a:p>
          <a:p>
            <a:pPr lvl="1" indent="-342900">
              <a:buFont typeface="+mj-lt"/>
              <a:buAutoNum type="arabicPeriod"/>
            </a:pPr>
            <a:r>
              <a:rPr lang="en-US" dirty="0">
                <a:latin typeface="Arial" panose="020B0604020202020204" pitchFamily="34" charset="0"/>
                <a:cs typeface="Arial" panose="020B0604020202020204" pitchFamily="34" charset="0"/>
              </a:rPr>
              <a:t>Project Narrative.</a:t>
            </a:r>
          </a:p>
          <a:p>
            <a:pPr lvl="1" indent="-342900">
              <a:buFont typeface="+mj-lt"/>
              <a:buAutoNum type="arabicPeriod"/>
            </a:pPr>
            <a:r>
              <a:rPr lang="en-US" dirty="0">
                <a:latin typeface="Arial" panose="020B0604020202020204" pitchFamily="34" charset="0"/>
                <a:cs typeface="Arial" panose="020B0604020202020204" pitchFamily="34" charset="0"/>
              </a:rPr>
              <a:t>Budget Detail Worksheet and Narrative.</a:t>
            </a:r>
          </a:p>
          <a:p>
            <a:pPr lvl="1" indent="-342900">
              <a:buFont typeface="+mj-lt"/>
              <a:buAutoNum type="arabicPeriod"/>
            </a:pPr>
            <a:r>
              <a:rPr lang="en-US" dirty="0">
                <a:solidFill>
                  <a:schemeClr val="tx1"/>
                </a:solidFill>
                <a:latin typeface="Arial" panose="020B0604020202020204" pitchFamily="34" charset="0"/>
                <a:cs typeface="Arial" panose="020B0604020202020204" pitchFamily="34" charset="0"/>
              </a:rPr>
              <a:t>Data Request with Application</a:t>
            </a:r>
          </a:p>
          <a:p>
            <a:pPr lvl="1" indent="-342900">
              <a:buFont typeface="+mj-lt"/>
              <a:buAutoNum type="arabicPeriod"/>
            </a:pPr>
            <a:r>
              <a:rPr lang="en-US" dirty="0">
                <a:solidFill>
                  <a:schemeClr val="tx1"/>
                </a:solidFill>
                <a:latin typeface="Arial" panose="020B0604020202020204" pitchFamily="34" charset="0"/>
                <a:cs typeface="Arial" panose="020B0604020202020204" pitchFamily="34" charset="0"/>
              </a:rPr>
              <a:t>MOU/Letters of Support. All applicants are required to submit a Memorandum of Understanding (MOU) with their applications. Only state courts, tribal courts, territory courts, and local court applicants may submit Letters of Support in lieu of the MOU</a:t>
            </a:r>
            <a:r>
              <a:rPr lang="en-US" dirty="0">
                <a:solidFill>
                  <a:srgbClr val="FF0000"/>
                </a:solidFill>
                <a:latin typeface="Arial" panose="020B0604020202020204" pitchFamily="34" charset="0"/>
                <a:cs typeface="Arial" panose="020B0604020202020204" pitchFamily="34" charset="0"/>
              </a:rPr>
              <a:t>.</a:t>
            </a:r>
          </a:p>
          <a:p>
            <a:pPr lvl="1" indent="-342900">
              <a:buFont typeface="+mj-lt"/>
              <a:buAutoNum type="arabicPeriod"/>
            </a:pPr>
            <a:r>
              <a:rPr lang="en-US" dirty="0">
                <a:latin typeface="Arial" panose="020B0604020202020204" pitchFamily="34" charset="0"/>
                <a:cs typeface="Arial" panose="020B0604020202020204" pitchFamily="34" charset="0"/>
              </a:rPr>
              <a:t>Eligible Service Area Documentation.</a:t>
            </a:r>
          </a:p>
          <a:p>
            <a:pPr marL="400050" lvl="1" indent="0">
              <a:buNone/>
            </a:pPr>
            <a:endParaRPr lang="en-US" dirty="0">
              <a:latin typeface="Arial" panose="020B0604020202020204" pitchFamily="34" charset="0"/>
              <a:cs typeface="Arial" panose="020B0604020202020204" pitchFamily="34" charset="0"/>
            </a:endParaRPr>
          </a:p>
          <a:p>
            <a:pPr>
              <a:lnSpc>
                <a:spcPct val="160000"/>
              </a:lnSpc>
              <a:spcBef>
                <a:spcPts val="0"/>
              </a:spcBef>
            </a:pPr>
            <a:r>
              <a:rPr lang="en-US" sz="1600" dirty="0">
                <a:latin typeface="Arial" panose="020B0604020202020204" pitchFamily="34" charset="0"/>
                <a:cs typeface="Arial" panose="020B0604020202020204" pitchFamily="34" charset="0"/>
              </a:rPr>
              <a:t>In addition, the Proposal Abstract is required; failure to submit them will not result in removal from consideration but may result in a loss of points.</a:t>
            </a:r>
          </a:p>
        </p:txBody>
      </p:sp>
    </p:spTree>
    <p:extLst>
      <p:ext uri="{BB962C8B-B14F-4D97-AF65-F5344CB8AC3E}">
        <p14:creationId xmlns:p14="http://schemas.microsoft.com/office/powerpoint/2010/main" val="16544295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60219"/>
            <a:ext cx="8596668" cy="1302326"/>
          </a:xfrm>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Accessibility</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930401"/>
            <a:ext cx="8596668" cy="4543552"/>
          </a:xfrm>
        </p:spPr>
        <p:txBody>
          <a:bodyPr>
            <a:normAutofit/>
          </a:bodyPr>
          <a:lstStyle/>
          <a:p>
            <a:pPr marL="0" indent="0">
              <a:lnSpc>
                <a:spcPct val="150000"/>
              </a:lnSpc>
              <a:spcBef>
                <a:spcPts val="0"/>
              </a:spcBef>
              <a:buNone/>
            </a:pPr>
            <a:r>
              <a:rPr lang="en-US" sz="2400" dirty="0" smtClean="0">
                <a:latin typeface="Arial" panose="020B0604020202020204" pitchFamily="34" charset="0"/>
                <a:cs typeface="Arial" panose="020B0604020202020204" pitchFamily="34" charset="0"/>
              </a:rPr>
              <a:t>Budgets must </a:t>
            </a:r>
            <a:r>
              <a:rPr lang="en-US" sz="2400" dirty="0">
                <a:latin typeface="Arial" panose="020B0604020202020204" pitchFamily="34" charset="0"/>
                <a:cs typeface="Arial" panose="020B0604020202020204" pitchFamily="34" charset="0"/>
              </a:rPr>
              <a:t>i</a:t>
            </a:r>
            <a:r>
              <a:rPr lang="en-US" sz="2400" dirty="0" smtClean="0">
                <a:latin typeface="Arial" panose="020B0604020202020204" pitchFamily="34" charset="0"/>
                <a:cs typeface="Arial" panose="020B0604020202020204" pitchFamily="34" charset="0"/>
              </a:rPr>
              <a:t>nclude </a:t>
            </a:r>
            <a:r>
              <a:rPr lang="en-US" sz="2400" dirty="0">
                <a:latin typeface="Arial" panose="020B0604020202020204" pitchFamily="34" charset="0"/>
                <a:cs typeface="Arial" panose="020B0604020202020204" pitchFamily="34" charset="0"/>
              </a:rPr>
              <a:t>funds or describe other resources available to the applicant to ensure access for individuals with disabilities, Deaf/hard of hearing individuals, and persons with limited English proficiency.</a:t>
            </a:r>
            <a:endParaRPr lang="en-US" sz="2400"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2800" dirty="0">
              <a:latin typeface="Arial" panose="020B0604020202020204" pitchFamily="34" charset="0"/>
              <a:cs typeface="Arial" panose="020B0604020202020204" pitchFamily="34" charset="0"/>
            </a:endParaRPr>
          </a:p>
          <a:p>
            <a:pPr marL="0" indent="0">
              <a:lnSpc>
                <a:spcPct val="150000"/>
              </a:lnSpc>
              <a:spcBef>
                <a:spcPts val="0"/>
              </a:spcBef>
              <a:buNone/>
            </a:pP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103482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bwMode="auto">
          <a:xfrm>
            <a:off x="2819400" y="228600"/>
            <a:ext cx="7391400" cy="5635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2400" dirty="0">
                <a:latin typeface="Verdana" charset="0"/>
                <a:ea typeface="ＭＳ Ｐゴシック" charset="0"/>
              </a:rPr>
              <a:t>Grants Financial Management Division </a:t>
            </a:r>
          </a:p>
        </p:txBody>
      </p:sp>
      <p:sp>
        <p:nvSpPr>
          <p:cNvPr id="7171" name="Content Placeholder 2"/>
          <p:cNvSpPr>
            <a:spLocks noGrp="1"/>
          </p:cNvSpPr>
          <p:nvPr>
            <p:ph idx="1"/>
          </p:nvPr>
        </p:nvSpPr>
        <p:spPr bwMode="auto">
          <a:xfrm>
            <a:off x="2819400" y="762000"/>
            <a:ext cx="7391400" cy="571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lvl="1" indent="0">
              <a:spcBef>
                <a:spcPts val="1128"/>
              </a:spcBef>
              <a:buClrTx/>
              <a:buNone/>
            </a:pPr>
            <a:endParaRPr lang="en-US" sz="700" dirty="0">
              <a:latin typeface="Verdana" charset="0"/>
              <a:ea typeface="ＭＳ Ｐゴシック" charset="0"/>
            </a:endParaRPr>
          </a:p>
          <a:p>
            <a:pPr marL="57150" indent="0">
              <a:spcBef>
                <a:spcPts val="1128"/>
              </a:spcBef>
              <a:buClrTx/>
              <a:buNone/>
            </a:pPr>
            <a:r>
              <a:rPr lang="en-US" sz="1800" dirty="0">
                <a:latin typeface="Verdana" charset="0"/>
                <a:ea typeface="ＭＳ Ｐゴシック" charset="0"/>
              </a:rPr>
              <a:t>Pre-Award Risk Assessments</a:t>
            </a:r>
          </a:p>
          <a:p>
            <a:pPr lvl="1">
              <a:spcBef>
                <a:spcPts val="1128"/>
              </a:spcBef>
              <a:buClrTx/>
            </a:pPr>
            <a:r>
              <a:rPr lang="en-US" sz="1600" dirty="0">
                <a:latin typeface="Verdana" charset="0"/>
                <a:ea typeface="ＭＳ Ｐゴシック" charset="0"/>
              </a:rPr>
              <a:t>Data Requested with Application</a:t>
            </a:r>
          </a:p>
          <a:p>
            <a:pPr lvl="2">
              <a:spcBef>
                <a:spcPts val="1128"/>
              </a:spcBef>
              <a:buClrTx/>
            </a:pPr>
            <a:r>
              <a:rPr lang="en-US" sz="1600" dirty="0">
                <a:latin typeface="Verdana" charset="0"/>
                <a:ea typeface="ＭＳ Ｐゴシック" charset="0"/>
              </a:rPr>
              <a:t>Single Audit (threshold and fiscal year)</a:t>
            </a:r>
          </a:p>
          <a:p>
            <a:pPr lvl="2">
              <a:spcBef>
                <a:spcPts val="1128"/>
              </a:spcBef>
              <a:buClrTx/>
            </a:pPr>
            <a:r>
              <a:rPr lang="en-US" sz="1600" dirty="0">
                <a:latin typeface="Verdana" charset="0"/>
                <a:ea typeface="ＭＳ Ｐゴシック" charset="0"/>
              </a:rPr>
              <a:t>IRS three-step safe-harbor procedure– Executive Compensation – </a:t>
            </a:r>
          </a:p>
          <a:p>
            <a:pPr lvl="3">
              <a:spcBef>
                <a:spcPts val="1128"/>
              </a:spcBef>
              <a:buClrTx/>
            </a:pPr>
            <a:r>
              <a:rPr lang="en-US" sz="1200" dirty="0">
                <a:latin typeface="Verdana" charset="0"/>
                <a:ea typeface="ＭＳ Ｐゴシック" charset="0"/>
              </a:rPr>
              <a:t>Sample Disclosure Letter</a:t>
            </a:r>
          </a:p>
          <a:p>
            <a:pPr lvl="3">
              <a:spcBef>
                <a:spcPts val="1128"/>
              </a:spcBef>
              <a:buClrTx/>
            </a:pPr>
            <a:r>
              <a:rPr lang="en-US" sz="1200" dirty="0">
                <a:latin typeface="Verdana" charset="0"/>
                <a:ea typeface="ＭＳ Ｐゴシック" charset="0"/>
              </a:rPr>
              <a:t>Address all four parts</a:t>
            </a:r>
            <a:endParaRPr lang="en-US" sz="1600" dirty="0">
              <a:latin typeface="Verdana" charset="0"/>
              <a:ea typeface="ＭＳ Ｐゴシック" charset="0"/>
            </a:endParaRPr>
          </a:p>
          <a:p>
            <a:pPr lvl="1">
              <a:spcBef>
                <a:spcPts val="1128"/>
              </a:spcBef>
              <a:buClrTx/>
            </a:pPr>
            <a:endParaRPr lang="en-US" sz="1600" dirty="0">
              <a:latin typeface="Verdana" charset="0"/>
              <a:ea typeface="ＭＳ Ｐゴシック" charset="0"/>
            </a:endParaRPr>
          </a:p>
          <a:p>
            <a:pPr lvl="1">
              <a:spcBef>
                <a:spcPts val="1128"/>
              </a:spcBef>
              <a:buClrTx/>
            </a:pPr>
            <a:r>
              <a:rPr lang="en-US" sz="1600" dirty="0">
                <a:latin typeface="Verdana" charset="0"/>
                <a:ea typeface="ＭＳ Ｐゴシック" charset="0"/>
              </a:rPr>
              <a:t>Financial Accounting Practices </a:t>
            </a:r>
          </a:p>
          <a:p>
            <a:pPr lvl="2">
              <a:spcBef>
                <a:spcPts val="1128"/>
              </a:spcBef>
              <a:buClrTx/>
            </a:pPr>
            <a:r>
              <a:rPr lang="en-US" sz="1600" dirty="0">
                <a:latin typeface="Verdana" charset="0"/>
                <a:ea typeface="ＭＳ Ｐゴシック" charset="0"/>
              </a:rPr>
              <a:t>Eleven questions; Multiple parts to each question</a:t>
            </a:r>
            <a:endParaRPr lang="en-US" sz="1600" dirty="0">
              <a:solidFill>
                <a:srgbClr val="FF0000"/>
              </a:solidFill>
              <a:latin typeface="Verdana" charset="0"/>
              <a:ea typeface="ＭＳ Ｐゴシック" charset="0"/>
            </a:endParaRPr>
          </a:p>
          <a:p>
            <a:pPr lvl="2">
              <a:spcBef>
                <a:spcPts val="1128"/>
              </a:spcBef>
              <a:buClrTx/>
            </a:pPr>
            <a:r>
              <a:rPr lang="en-US" sz="1600" dirty="0">
                <a:latin typeface="Verdana" charset="0"/>
                <a:ea typeface="ＭＳ Ｐゴシック" charset="0"/>
              </a:rPr>
              <a:t> Most Common issues: </a:t>
            </a:r>
          </a:p>
          <a:p>
            <a:pPr lvl="3">
              <a:spcBef>
                <a:spcPts val="1128"/>
              </a:spcBef>
              <a:buClrTx/>
            </a:pPr>
            <a:r>
              <a:rPr lang="en-US" sz="1200" dirty="0">
                <a:latin typeface="Verdana" charset="0"/>
                <a:ea typeface="ＭＳ Ｐゴシック" charset="0"/>
              </a:rPr>
              <a:t>Brief list of policies and procedures not provided</a:t>
            </a:r>
          </a:p>
          <a:p>
            <a:pPr lvl="3">
              <a:spcBef>
                <a:spcPts val="1128"/>
              </a:spcBef>
              <a:buClrTx/>
            </a:pPr>
            <a:r>
              <a:rPr lang="en-US" sz="1200" dirty="0">
                <a:latin typeface="Verdana" charset="0"/>
                <a:ea typeface="ＭＳ Ｐゴシック" charset="0"/>
              </a:rPr>
              <a:t>Budgeted vs. Actual process not provided</a:t>
            </a:r>
          </a:p>
          <a:p>
            <a:pPr lvl="3">
              <a:spcBef>
                <a:spcPts val="1128"/>
              </a:spcBef>
              <a:buClrTx/>
            </a:pPr>
            <a:r>
              <a:rPr lang="en-US" sz="1200" dirty="0">
                <a:latin typeface="Verdana" charset="0"/>
                <a:ea typeface="ＭＳ Ｐゴシック" charset="0"/>
              </a:rPr>
              <a:t>Record Retention policy not provided</a:t>
            </a:r>
          </a:p>
          <a:p>
            <a:pPr lvl="3">
              <a:spcBef>
                <a:spcPts val="1128"/>
              </a:spcBef>
              <a:buClrTx/>
            </a:pPr>
            <a:r>
              <a:rPr lang="en-US" sz="1200" dirty="0">
                <a:latin typeface="Verdana" charset="0"/>
                <a:ea typeface="ＭＳ Ｐゴシック" charset="0"/>
              </a:rPr>
              <a:t>Knowledge of rules and regulations </a:t>
            </a:r>
          </a:p>
          <a:p>
            <a:pPr lvl="3">
              <a:spcBef>
                <a:spcPts val="1128"/>
              </a:spcBef>
              <a:buClrTx/>
            </a:pPr>
            <a:endParaRPr lang="en-US" sz="1200" dirty="0">
              <a:latin typeface="Verdana" charset="0"/>
              <a:ea typeface="ＭＳ Ｐゴシック" charset="0"/>
            </a:endParaRPr>
          </a:p>
          <a:p>
            <a:pPr lvl="1">
              <a:spcBef>
                <a:spcPts val="1128"/>
              </a:spcBef>
              <a:buClrTx/>
            </a:pPr>
            <a:endParaRPr lang="en-US" sz="1600" dirty="0">
              <a:latin typeface="Verdana" charset="0"/>
              <a:ea typeface="ＭＳ Ｐゴシック" charset="0"/>
            </a:endParaRPr>
          </a:p>
          <a:p>
            <a:pPr lvl="1">
              <a:spcBef>
                <a:spcPts val="1128"/>
              </a:spcBef>
              <a:buClrTx/>
            </a:pPr>
            <a:endParaRPr lang="en-US" sz="1600" dirty="0">
              <a:latin typeface="Verdana" charset="0"/>
              <a:ea typeface="ＭＳ Ｐゴシック" charset="0"/>
            </a:endParaRPr>
          </a:p>
          <a:p>
            <a:pPr>
              <a:buFontTx/>
              <a:buChar char="-"/>
            </a:pPr>
            <a:endParaRPr lang="en-US" sz="1600" dirty="0">
              <a:latin typeface="Verdana" charset="0"/>
              <a:ea typeface="ＭＳ Ｐゴシック" charset="0"/>
            </a:endParaRPr>
          </a:p>
          <a:p>
            <a:pPr>
              <a:buFontTx/>
              <a:buChar char="-"/>
            </a:pPr>
            <a:endParaRPr lang="en-US" sz="1600" dirty="0">
              <a:latin typeface="Verdana" charset="0"/>
              <a:ea typeface="ＭＳ Ｐゴシック" charset="0"/>
            </a:endParaRPr>
          </a:p>
        </p:txBody>
      </p:sp>
    </p:spTree>
    <p:extLst>
      <p:ext uri="{BB962C8B-B14F-4D97-AF65-F5344CB8AC3E}">
        <p14:creationId xmlns:p14="http://schemas.microsoft.com/office/powerpoint/2010/main" val="1106866923"/>
      </p:ext>
    </p:extLst>
  </p:cSld>
  <p:clrMapOvr>
    <a:masterClrMapping/>
  </p:clrMapOvr>
  <p:transition spd="med">
    <p:pull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p:cNvPicPr>
            <a:picLocks noChangeAspect="1"/>
          </p:cNvPicPr>
          <p:nvPr/>
        </p:nvPicPr>
        <p:blipFill>
          <a:blip r:embed="rId2"/>
          <a:stretch>
            <a:fillRect/>
          </a:stretch>
        </p:blipFill>
        <p:spPr>
          <a:xfrm>
            <a:off x="756368" y="444138"/>
            <a:ext cx="8595005" cy="6048102"/>
          </a:xfrm>
          <a:prstGeom prst="rect">
            <a:avLst/>
          </a:prstGeom>
        </p:spPr>
      </p:pic>
    </p:spTree>
    <p:extLst>
      <p:ext uri="{BB962C8B-B14F-4D97-AF65-F5344CB8AC3E}">
        <p14:creationId xmlns:p14="http://schemas.microsoft.com/office/powerpoint/2010/main" val="242760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775579" y="396980"/>
            <a:ext cx="7225421" cy="5419067"/>
          </a:xfrm>
          <a:prstGeom prst="rect">
            <a:avLst/>
          </a:prstGeom>
        </p:spPr>
      </p:pic>
    </p:spTree>
    <p:extLst>
      <p:ext uri="{BB962C8B-B14F-4D97-AF65-F5344CB8AC3E}">
        <p14:creationId xmlns:p14="http://schemas.microsoft.com/office/powerpoint/2010/main" val="13253902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Application </a:t>
            </a:r>
            <a:r>
              <a:rPr lang="en-US" sz="2400" b="1" dirty="0">
                <a:latin typeface="Arial" panose="020B0604020202020204" pitchFamily="34" charset="0"/>
                <a:cs typeface="Arial" panose="020B0604020202020204" pitchFamily="34" charset="0"/>
              </a:rPr>
              <a:t>and Submission </a:t>
            </a:r>
            <a:r>
              <a:rPr lang="en-US" sz="2400" b="1" dirty="0" smtClean="0">
                <a:latin typeface="Arial" panose="020B0604020202020204" pitchFamily="34" charset="0"/>
                <a:cs typeface="Arial" panose="020B0604020202020204" pitchFamily="34" charset="0"/>
              </a:rPr>
              <a:t>Information</a:t>
            </a:r>
            <a:br>
              <a:rPr lang="en-US" sz="2400" b="1" dirty="0" smtClean="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Memorandum of Understanding (MOU)/Letters of Support</a:t>
            </a:r>
          </a:p>
        </p:txBody>
      </p:sp>
      <p:sp>
        <p:nvSpPr>
          <p:cNvPr id="3" name="Content Placeholder 2"/>
          <p:cNvSpPr>
            <a:spLocks noGrp="1"/>
          </p:cNvSpPr>
          <p:nvPr>
            <p:ph idx="1"/>
          </p:nvPr>
        </p:nvSpPr>
        <p:spPr>
          <a:xfrm>
            <a:off x="677334" y="2160589"/>
            <a:ext cx="8596668" cy="4541963"/>
          </a:xfrm>
        </p:spPr>
        <p:txBody>
          <a:bodyPr>
            <a:normAutofit fontScale="70000" lnSpcReduction="20000"/>
          </a:bodyPr>
          <a:lstStyle/>
          <a:p>
            <a:pPr lvl="0">
              <a:lnSpc>
                <a:spcPct val="150000"/>
              </a:lnSpc>
              <a:spcBef>
                <a:spcPts val="0"/>
              </a:spcBef>
              <a:buClr>
                <a:srgbClr val="4A66AC"/>
              </a:buClr>
            </a:pPr>
            <a:r>
              <a:rPr lang="en-US" sz="2000" dirty="0">
                <a:solidFill>
                  <a:prstClr val="black">
                    <a:lumMod val="75000"/>
                    <a:lumOff val="25000"/>
                  </a:prstClr>
                </a:solidFill>
                <a:latin typeface="Arial" panose="020B0604020202020204" pitchFamily="34" charset="0"/>
                <a:cs typeface="Arial" panose="020B0604020202020204" pitchFamily="34" charset="0"/>
              </a:rPr>
              <a:t>The MOU is a document containing the terms of the partnership and the roles and responsibilities between two or more parties, and it must be included as an attachment to the application in </a:t>
            </a:r>
            <a:r>
              <a:rPr lang="en-US" sz="2000" dirty="0" err="1">
                <a:solidFill>
                  <a:prstClr val="black">
                    <a:lumMod val="75000"/>
                    <a:lumOff val="25000"/>
                  </a:prstClr>
                </a:solidFill>
                <a:latin typeface="Arial" panose="020B0604020202020204" pitchFamily="34" charset="0"/>
                <a:cs typeface="Arial" panose="020B0604020202020204" pitchFamily="34" charset="0"/>
              </a:rPr>
              <a:t>JustGrants</a:t>
            </a:r>
            <a:r>
              <a:rPr lang="en-US" sz="2000" dirty="0">
                <a:solidFill>
                  <a:prstClr val="black">
                    <a:lumMod val="75000"/>
                    <a:lumOff val="25000"/>
                  </a:prstClr>
                </a:solidFill>
                <a:latin typeface="Arial" panose="020B0604020202020204" pitchFamily="34" charset="0"/>
                <a:cs typeface="Arial" panose="020B0604020202020204" pitchFamily="34" charset="0"/>
              </a:rPr>
              <a:t>.</a:t>
            </a:r>
          </a:p>
          <a:p>
            <a:pPr marL="0" lvl="0" indent="0">
              <a:lnSpc>
                <a:spcPct val="150000"/>
              </a:lnSpc>
              <a:spcBef>
                <a:spcPts val="0"/>
              </a:spcBef>
              <a:buClr>
                <a:srgbClr val="4A66AC"/>
              </a:buClr>
              <a:buNone/>
            </a:pPr>
            <a:endParaRPr lang="en-US" sz="1400" dirty="0">
              <a:solidFill>
                <a:prstClr val="black">
                  <a:lumMod val="75000"/>
                  <a:lumOff val="25000"/>
                </a:prstClr>
              </a:solidFill>
              <a:latin typeface="Arial" panose="020B0604020202020204" pitchFamily="34" charset="0"/>
              <a:cs typeface="Arial" panose="020B0604020202020204" pitchFamily="34" charset="0"/>
            </a:endParaRPr>
          </a:p>
          <a:p>
            <a:pPr lvl="0">
              <a:lnSpc>
                <a:spcPct val="150000"/>
              </a:lnSpc>
              <a:spcBef>
                <a:spcPts val="0"/>
              </a:spcBef>
              <a:buClr>
                <a:srgbClr val="4A66AC"/>
              </a:buClr>
            </a:pPr>
            <a:r>
              <a:rPr lang="en-US" sz="2000" dirty="0">
                <a:solidFill>
                  <a:prstClr val="black">
                    <a:lumMod val="75000"/>
                    <a:lumOff val="25000"/>
                  </a:prstClr>
                </a:solidFill>
                <a:latin typeface="Arial" panose="020B0604020202020204" pitchFamily="34" charset="0"/>
                <a:cs typeface="Arial" panose="020B0604020202020204" pitchFamily="34" charset="0"/>
              </a:rPr>
              <a:t>The MOU must be a single document and must be signed and dated by the Authorized Representative of each proposed partner organization during the development of the application. OVW will accept electronic signatures.</a:t>
            </a:r>
          </a:p>
          <a:p>
            <a:pPr marL="0" lvl="0" indent="0">
              <a:lnSpc>
                <a:spcPct val="150000"/>
              </a:lnSpc>
              <a:spcBef>
                <a:spcPts val="0"/>
              </a:spcBef>
              <a:buClr>
                <a:srgbClr val="4A66AC"/>
              </a:buClr>
              <a:buNone/>
            </a:pPr>
            <a:endParaRPr lang="en-US" sz="1400" dirty="0">
              <a:solidFill>
                <a:prstClr val="black">
                  <a:lumMod val="75000"/>
                  <a:lumOff val="25000"/>
                </a:prstClr>
              </a:solidFill>
              <a:latin typeface="Arial" panose="020B0604020202020204" pitchFamily="34" charset="0"/>
              <a:cs typeface="Arial" panose="020B0604020202020204" pitchFamily="34" charset="0"/>
            </a:endParaRPr>
          </a:p>
          <a:p>
            <a:pPr lvl="0">
              <a:lnSpc>
                <a:spcPct val="150000"/>
              </a:lnSpc>
              <a:spcBef>
                <a:spcPts val="0"/>
              </a:spcBef>
              <a:buClr>
                <a:srgbClr val="4A66AC"/>
              </a:buClr>
            </a:pPr>
            <a:r>
              <a:rPr lang="en-US" sz="2000" dirty="0">
                <a:solidFill>
                  <a:prstClr val="black">
                    <a:lumMod val="75000"/>
                    <a:lumOff val="25000"/>
                  </a:prstClr>
                </a:solidFill>
                <a:latin typeface="Arial" panose="020B0604020202020204" pitchFamily="34" charset="0"/>
                <a:cs typeface="Arial" panose="020B0604020202020204" pitchFamily="34" charset="0"/>
              </a:rPr>
              <a:t>MOU’s missing signatures may result in a point deduction or removal from consideration, particularly if the MOU is missing the signature of a required partner.</a:t>
            </a:r>
          </a:p>
          <a:p>
            <a:pPr marL="0" lvl="0" indent="0">
              <a:lnSpc>
                <a:spcPct val="150000"/>
              </a:lnSpc>
              <a:spcBef>
                <a:spcPts val="0"/>
              </a:spcBef>
              <a:buClr>
                <a:srgbClr val="4A66AC"/>
              </a:buClr>
              <a:buNone/>
            </a:pPr>
            <a:endParaRPr lang="en-US" sz="1400" dirty="0">
              <a:solidFill>
                <a:prstClr val="black">
                  <a:lumMod val="75000"/>
                  <a:lumOff val="25000"/>
                </a:prstClr>
              </a:solidFill>
              <a:latin typeface="Arial" panose="020B0604020202020204" pitchFamily="34" charset="0"/>
              <a:cs typeface="Arial" panose="020B0604020202020204" pitchFamily="34" charset="0"/>
            </a:endParaRPr>
          </a:p>
          <a:p>
            <a:pPr lvl="0">
              <a:lnSpc>
                <a:spcPct val="150000"/>
              </a:lnSpc>
              <a:spcBef>
                <a:spcPts val="0"/>
              </a:spcBef>
              <a:buClr>
                <a:srgbClr val="4A66AC"/>
              </a:buClr>
            </a:pPr>
            <a:r>
              <a:rPr lang="en-US" sz="2000" dirty="0">
                <a:solidFill>
                  <a:prstClr val="black">
                    <a:lumMod val="75000"/>
                    <a:lumOff val="25000"/>
                  </a:prstClr>
                </a:solidFill>
                <a:latin typeface="Arial" panose="020B0604020202020204" pitchFamily="34" charset="0"/>
                <a:cs typeface="Arial" panose="020B0604020202020204" pitchFamily="34" charset="0"/>
              </a:rPr>
              <a:t>The MOU can include multiple signature pages so long as each page includes the names and titles of all signatories to the MOU.</a:t>
            </a:r>
          </a:p>
          <a:p>
            <a:pPr marL="0" indent="0">
              <a:lnSpc>
                <a:spcPct val="150000"/>
              </a:lnSpc>
              <a:spcBef>
                <a:spcPts val="0"/>
              </a:spcBef>
              <a:buNone/>
            </a:pPr>
            <a:endParaRPr lang="en-US" sz="1900"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100" dirty="0">
              <a:latin typeface="Arial" panose="020B0604020202020204" pitchFamily="34" charset="0"/>
              <a:cs typeface="Arial" panose="020B0604020202020204" pitchFamily="34" charset="0"/>
            </a:endParaRPr>
          </a:p>
          <a:p>
            <a:pPr marL="0" indent="0">
              <a:lnSpc>
                <a:spcPct val="150000"/>
              </a:lnSpc>
              <a:spcBef>
                <a:spcPts val="0"/>
              </a:spcBef>
              <a:buNone/>
            </a:pPr>
            <a:r>
              <a:rPr lang="en-US" dirty="0" smtClean="0">
                <a:latin typeface="Arial" panose="020B0604020202020204" pitchFamily="34" charset="0"/>
                <a:cs typeface="Arial" panose="020B0604020202020204" pitchFamily="34" charset="0"/>
              </a:rPr>
              <a:t>.</a:t>
            </a:r>
          </a:p>
          <a:p>
            <a:pPr marL="0" indent="0">
              <a:lnSpc>
                <a:spcPct val="150000"/>
              </a:lnSpc>
              <a:spcBef>
                <a:spcPts val="0"/>
              </a:spcBef>
              <a:buNone/>
            </a:pP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8760901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550989"/>
          </a:xfrm>
        </p:spPr>
        <p:txBody>
          <a:bodyPr>
            <a:normAutofit fontScale="90000"/>
          </a:bodyPr>
          <a:lstStyle/>
          <a:p>
            <a:r>
              <a:rPr lang="en-US" b="1" dirty="0">
                <a:solidFill>
                  <a:srgbClr val="4A66AC"/>
                </a:solidFill>
                <a:latin typeface="Arial" panose="020B0604020202020204" pitchFamily="34" charset="0"/>
                <a:cs typeface="Arial" panose="020B0604020202020204" pitchFamily="34" charset="0"/>
              </a:rPr>
              <a:t>Application and Submission Information</a:t>
            </a:r>
            <a:br>
              <a:rPr lang="en-US" b="1" dirty="0">
                <a:solidFill>
                  <a:srgbClr val="4A66AC"/>
                </a:solidFill>
                <a:latin typeface="Arial" panose="020B0604020202020204" pitchFamily="34" charset="0"/>
                <a:cs typeface="Arial" panose="020B0604020202020204" pitchFamily="34" charset="0"/>
              </a:rPr>
            </a:br>
            <a:r>
              <a:rPr lang="en-US" b="1" dirty="0">
                <a:solidFill>
                  <a:srgbClr val="4A66AC"/>
                </a:solidFill>
                <a:latin typeface="Arial" panose="020B0604020202020204" pitchFamily="34" charset="0"/>
                <a:cs typeface="Arial" panose="020B0604020202020204" pitchFamily="34" charset="0"/>
              </a:rPr>
              <a:t>Memorandum of Understanding (MOU)/Letters of Support (</a:t>
            </a:r>
            <a:r>
              <a:rPr lang="en-US" b="1" dirty="0" err="1">
                <a:solidFill>
                  <a:srgbClr val="4A66AC"/>
                </a:solidFill>
                <a:latin typeface="Arial" panose="020B0604020202020204" pitchFamily="34" charset="0"/>
                <a:cs typeface="Arial" panose="020B0604020202020204" pitchFamily="34" charset="0"/>
              </a:rPr>
              <a:t>con’t</a:t>
            </a:r>
            <a:r>
              <a:rPr lang="en-US" b="1" dirty="0">
                <a:solidFill>
                  <a:srgbClr val="4A66AC"/>
                </a:solidFill>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lstStyle/>
          <a:p>
            <a:pPr>
              <a:lnSpc>
                <a:spcPct val="130000"/>
              </a:lnSpc>
              <a:spcBef>
                <a:spcPts val="0"/>
              </a:spcBef>
            </a:pPr>
            <a:endParaRPr lang="en-US" dirty="0" smtClean="0">
              <a:solidFill>
                <a:srgbClr val="323232"/>
              </a:solidFill>
              <a:latin typeface="Arial" panose="020B0604020202020204" pitchFamily="34" charset="0"/>
            </a:endParaRPr>
          </a:p>
          <a:p>
            <a:pPr>
              <a:lnSpc>
                <a:spcPct val="130000"/>
              </a:lnSpc>
              <a:spcBef>
                <a:spcPts val="0"/>
              </a:spcBef>
            </a:pPr>
            <a:endParaRPr lang="en-US" dirty="0">
              <a:solidFill>
                <a:srgbClr val="323232"/>
              </a:solidFill>
              <a:latin typeface="Arial" panose="020B0604020202020204" pitchFamily="34" charset="0"/>
            </a:endParaRPr>
          </a:p>
          <a:p>
            <a:pPr>
              <a:lnSpc>
                <a:spcPct val="130000"/>
              </a:lnSpc>
              <a:spcBef>
                <a:spcPts val="0"/>
              </a:spcBef>
            </a:pPr>
            <a:r>
              <a:rPr lang="en-US" dirty="0" smtClean="0">
                <a:solidFill>
                  <a:srgbClr val="323232"/>
                </a:solidFill>
                <a:latin typeface="Arial" panose="020B0604020202020204" pitchFamily="34" charset="0"/>
              </a:rPr>
              <a:t>All </a:t>
            </a:r>
            <a:r>
              <a:rPr lang="en-US" dirty="0">
                <a:solidFill>
                  <a:srgbClr val="323232"/>
                </a:solidFill>
                <a:latin typeface="Arial" panose="020B0604020202020204" pitchFamily="34" charset="0"/>
              </a:rPr>
              <a:t>applicants are required to submit a Memorandum of Understanding (MOU) with their applications. </a:t>
            </a:r>
          </a:p>
          <a:p>
            <a:pPr marL="0" indent="0">
              <a:lnSpc>
                <a:spcPct val="130000"/>
              </a:lnSpc>
              <a:spcBef>
                <a:spcPts val="0"/>
              </a:spcBef>
              <a:buNone/>
            </a:pPr>
            <a:endParaRPr lang="en-US" dirty="0">
              <a:solidFill>
                <a:srgbClr val="323232"/>
              </a:solidFill>
              <a:latin typeface="Arial" panose="020B0604020202020204" pitchFamily="34" charset="0"/>
            </a:endParaRPr>
          </a:p>
          <a:p>
            <a:pPr>
              <a:lnSpc>
                <a:spcPct val="130000"/>
              </a:lnSpc>
              <a:spcBef>
                <a:spcPts val="0"/>
              </a:spcBef>
            </a:pPr>
            <a:r>
              <a:rPr lang="en-US" b="1" dirty="0">
                <a:solidFill>
                  <a:srgbClr val="323232"/>
                </a:solidFill>
                <a:latin typeface="Arial" panose="020B0604020202020204" pitchFamily="34" charset="0"/>
              </a:rPr>
              <a:t>Only</a:t>
            </a:r>
            <a:r>
              <a:rPr lang="en-US" dirty="0">
                <a:solidFill>
                  <a:srgbClr val="323232"/>
                </a:solidFill>
                <a:latin typeface="Arial" panose="020B0604020202020204" pitchFamily="34" charset="0"/>
              </a:rPr>
              <a:t> </a:t>
            </a:r>
            <a:r>
              <a:rPr lang="en-US" b="1" dirty="0">
                <a:solidFill>
                  <a:srgbClr val="323232"/>
                </a:solidFill>
                <a:latin typeface="Arial" panose="020B0604020202020204" pitchFamily="34" charset="0"/>
              </a:rPr>
              <a:t>state courts</a:t>
            </a:r>
            <a:r>
              <a:rPr lang="en-US" dirty="0">
                <a:solidFill>
                  <a:srgbClr val="323232"/>
                </a:solidFill>
                <a:latin typeface="Arial" panose="020B0604020202020204" pitchFamily="34" charset="0"/>
              </a:rPr>
              <a:t>, </a:t>
            </a:r>
            <a:r>
              <a:rPr lang="en-US" b="1" dirty="0">
                <a:solidFill>
                  <a:srgbClr val="323232"/>
                </a:solidFill>
                <a:latin typeface="Arial" panose="020B0604020202020204" pitchFamily="34" charset="0"/>
              </a:rPr>
              <a:t>tribal courts</a:t>
            </a:r>
            <a:r>
              <a:rPr lang="en-US" dirty="0">
                <a:solidFill>
                  <a:srgbClr val="323232"/>
                </a:solidFill>
                <a:latin typeface="Arial" panose="020B0604020202020204" pitchFamily="34" charset="0"/>
              </a:rPr>
              <a:t>, </a:t>
            </a:r>
            <a:r>
              <a:rPr lang="en-US" b="1" dirty="0">
                <a:solidFill>
                  <a:srgbClr val="323232"/>
                </a:solidFill>
                <a:latin typeface="Arial" panose="020B0604020202020204" pitchFamily="34" charset="0"/>
              </a:rPr>
              <a:t>territory courts</a:t>
            </a:r>
            <a:r>
              <a:rPr lang="en-US" dirty="0">
                <a:solidFill>
                  <a:srgbClr val="323232"/>
                </a:solidFill>
                <a:latin typeface="Arial" panose="020B0604020202020204" pitchFamily="34" charset="0"/>
              </a:rPr>
              <a:t>, </a:t>
            </a:r>
            <a:r>
              <a:rPr lang="en-US" b="1" dirty="0">
                <a:solidFill>
                  <a:srgbClr val="323232"/>
                </a:solidFill>
                <a:latin typeface="Arial" panose="020B0604020202020204" pitchFamily="34" charset="0"/>
              </a:rPr>
              <a:t>and</a:t>
            </a:r>
            <a:r>
              <a:rPr lang="en-US" dirty="0">
                <a:solidFill>
                  <a:srgbClr val="323232"/>
                </a:solidFill>
                <a:latin typeface="Arial" panose="020B0604020202020204" pitchFamily="34" charset="0"/>
              </a:rPr>
              <a:t> </a:t>
            </a:r>
            <a:r>
              <a:rPr lang="en-US" b="1" dirty="0">
                <a:solidFill>
                  <a:srgbClr val="323232"/>
                </a:solidFill>
                <a:latin typeface="Arial" panose="020B0604020202020204" pitchFamily="34" charset="0"/>
              </a:rPr>
              <a:t>local court applicants may submit Letters of Support in lieu of the MOU. </a:t>
            </a:r>
          </a:p>
          <a:p>
            <a:endParaRPr lang="en-US" dirty="0"/>
          </a:p>
        </p:txBody>
      </p:sp>
    </p:spTree>
    <p:extLst>
      <p:ext uri="{BB962C8B-B14F-4D97-AF65-F5344CB8AC3E}">
        <p14:creationId xmlns:p14="http://schemas.microsoft.com/office/powerpoint/2010/main" val="2807721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3100" b="1" dirty="0">
                <a:latin typeface="Arial" panose="020B0604020202020204" pitchFamily="34" charset="0"/>
                <a:cs typeface="Arial" panose="020B0604020202020204" pitchFamily="34" charset="0"/>
              </a:rPr>
              <a:t>Additional Application Components</a:t>
            </a:r>
          </a:p>
        </p:txBody>
      </p:sp>
      <p:sp>
        <p:nvSpPr>
          <p:cNvPr id="3" name="Content Placeholder 2"/>
          <p:cNvSpPr>
            <a:spLocks noGrp="1"/>
          </p:cNvSpPr>
          <p:nvPr>
            <p:ph idx="1"/>
          </p:nvPr>
        </p:nvSpPr>
        <p:spPr>
          <a:xfrm>
            <a:off x="677334" y="2160589"/>
            <a:ext cx="8596668" cy="4386515"/>
          </a:xfrm>
        </p:spPr>
        <p:txBody>
          <a:bodyPr>
            <a:normAutofit/>
          </a:bodyPr>
          <a:lstStyle/>
          <a:p>
            <a:pPr>
              <a:lnSpc>
                <a:spcPct val="150000"/>
              </a:lnSpc>
              <a:spcBef>
                <a:spcPts val="0"/>
              </a:spcBef>
            </a:pPr>
            <a:endParaRPr lang="en-US" dirty="0" smtClean="0">
              <a:latin typeface="Arial" panose="020B0604020202020204" pitchFamily="34" charset="0"/>
              <a:cs typeface="Arial" panose="020B0604020202020204" pitchFamily="34" charset="0"/>
            </a:endParaRPr>
          </a:p>
          <a:p>
            <a:pPr>
              <a:lnSpc>
                <a:spcPct val="150000"/>
              </a:lnSpc>
              <a:spcBef>
                <a:spcPts val="0"/>
              </a:spcBef>
            </a:pPr>
            <a:r>
              <a:rPr lang="en-US" dirty="0" smtClean="0">
                <a:latin typeface="Arial" panose="020B0604020202020204" pitchFamily="34" charset="0"/>
                <a:cs typeface="Arial" panose="020B0604020202020204" pitchFamily="34" charset="0"/>
              </a:rPr>
              <a:t>Letter </a:t>
            </a:r>
            <a:r>
              <a:rPr lang="en-US" dirty="0">
                <a:latin typeface="Arial" panose="020B0604020202020204" pitchFamily="34" charset="0"/>
                <a:cs typeface="Arial" panose="020B0604020202020204" pitchFamily="34" charset="0"/>
              </a:rPr>
              <a:t>of </a:t>
            </a:r>
            <a:r>
              <a:rPr lang="en-US" dirty="0" err="1">
                <a:latin typeface="Arial" panose="020B0604020202020204" pitchFamily="34" charset="0"/>
                <a:cs typeface="Arial" panose="020B0604020202020204" pitchFamily="34" charset="0"/>
              </a:rPr>
              <a:t>Nonsupplanting</a:t>
            </a:r>
            <a:endParaRPr lang="en-US"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Confidentiality Notice Form</a:t>
            </a:r>
          </a:p>
          <a:p>
            <a:pPr>
              <a:lnSpc>
                <a:spcPct val="150000"/>
              </a:lnSpc>
              <a:spcBef>
                <a:spcPts val="0"/>
              </a:spcBef>
            </a:pPr>
            <a:r>
              <a:rPr lang="en-US" dirty="0">
                <a:latin typeface="Arial" panose="020B0604020202020204" pitchFamily="34" charset="0"/>
                <a:cs typeface="Arial" panose="020B0604020202020204" pitchFamily="34" charset="0"/>
              </a:rPr>
              <a:t>Disclosures and Assurances </a:t>
            </a:r>
          </a:p>
          <a:p>
            <a:pPr>
              <a:lnSpc>
                <a:spcPct val="150000"/>
              </a:lnSpc>
              <a:spcBef>
                <a:spcPts val="0"/>
              </a:spcBef>
            </a:pPr>
            <a:r>
              <a:rPr lang="en-US" dirty="0">
                <a:latin typeface="Arial" panose="020B0604020202020204" pitchFamily="34" charset="0"/>
                <a:cs typeface="Arial" panose="020B0604020202020204" pitchFamily="34" charset="0"/>
              </a:rPr>
              <a:t>Disclosure of Lobbying and Activities (SF-LLL)</a:t>
            </a:r>
          </a:p>
          <a:p>
            <a:pPr>
              <a:lnSpc>
                <a:spcPct val="150000"/>
              </a:lnSpc>
              <a:spcBef>
                <a:spcPts val="0"/>
              </a:spcBef>
            </a:pPr>
            <a:r>
              <a:rPr lang="en-US" dirty="0">
                <a:latin typeface="Arial" panose="020B0604020202020204" pitchFamily="34" charset="0"/>
                <a:cs typeface="Arial" panose="020B0604020202020204" pitchFamily="34" charset="0"/>
              </a:rPr>
              <a:t>DOJ Certified Standard Assurances</a:t>
            </a:r>
          </a:p>
          <a:p>
            <a:pPr>
              <a:lnSpc>
                <a:spcPct val="150000"/>
              </a:lnSpc>
              <a:spcBef>
                <a:spcPts val="0"/>
              </a:spcBef>
            </a:pPr>
            <a:r>
              <a:rPr lang="en-US" dirty="0">
                <a:latin typeface="Arial" panose="020B0604020202020204" pitchFamily="34" charset="0"/>
                <a:cs typeface="Arial" panose="020B0604020202020204" pitchFamily="34" charset="0"/>
              </a:rPr>
              <a:t>Applicant Disclosure of Duplication in Cost Items </a:t>
            </a:r>
          </a:p>
          <a:p>
            <a:pPr>
              <a:lnSpc>
                <a:spcPct val="150000"/>
              </a:lnSpc>
              <a:spcBef>
                <a:spcPts val="0"/>
              </a:spcBef>
            </a:pPr>
            <a:r>
              <a:rPr lang="en-US" dirty="0">
                <a:latin typeface="Arial" panose="020B0604020202020204" pitchFamily="34" charset="0"/>
                <a:cs typeface="Arial" panose="020B0604020202020204" pitchFamily="34" charset="0"/>
              </a:rPr>
              <a:t>DOJ Certifications Regarding Lobbying; Debarment, Suspension, and Other Responsibility Matters; and Drug-Free Workplace Requirements </a:t>
            </a:r>
          </a:p>
          <a:p>
            <a:pPr marL="0" indent="0">
              <a:lnSpc>
                <a:spcPct val="150000"/>
              </a:lnSpc>
              <a:spcBef>
                <a:spcPts val="0"/>
              </a:spcBef>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8718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312" y="1252330"/>
            <a:ext cx="8508689" cy="864706"/>
          </a:xfrm>
        </p:spPr>
        <p:txBody>
          <a:bodyPr>
            <a:normAutofit/>
          </a:bodyPr>
          <a:lstStyle/>
          <a:p>
            <a:r>
              <a:rPr lang="en-US" sz="2000" b="1" cap="none" dirty="0" smtClean="0">
                <a:latin typeface="Arial" panose="020B0604020202020204" pitchFamily="34" charset="0"/>
                <a:cs typeface="Arial" panose="020B0604020202020204" pitchFamily="34" charset="0"/>
              </a:rPr>
              <a:t/>
            </a:r>
            <a:br>
              <a:rPr lang="en-US" sz="2000" b="1" cap="none" dirty="0" smtClean="0">
                <a:latin typeface="Arial" panose="020B0604020202020204" pitchFamily="34" charset="0"/>
                <a:cs typeface="Arial" panose="020B0604020202020204" pitchFamily="34" charset="0"/>
              </a:rPr>
            </a:br>
            <a:r>
              <a:rPr lang="en-US" sz="2800" b="1" cap="none" dirty="0" smtClean="0">
                <a:latin typeface="Arial" panose="020B0604020202020204" pitchFamily="34" charset="0"/>
                <a:cs typeface="Arial" panose="020B0604020202020204" pitchFamily="34" charset="0"/>
              </a:rPr>
              <a:t>D</a:t>
            </a:r>
            <a:r>
              <a:rPr lang="en-US" sz="2800" b="1" dirty="0" smtClean="0">
                <a:latin typeface="Arial" panose="020B0604020202020204" pitchFamily="34" charset="0"/>
                <a:cs typeface="Arial" panose="020B0604020202020204" pitchFamily="34" charset="0"/>
              </a:rPr>
              <a:t>eadlines-Submission Dates and Times</a:t>
            </a:r>
            <a:endParaRPr lang="en-US" sz="2800" cap="none" dirty="0"/>
          </a:p>
        </p:txBody>
      </p:sp>
      <p:sp>
        <p:nvSpPr>
          <p:cNvPr id="3" name="Content Placeholder 2"/>
          <p:cNvSpPr>
            <a:spLocks noGrp="1"/>
          </p:cNvSpPr>
          <p:nvPr>
            <p:ph idx="1"/>
          </p:nvPr>
        </p:nvSpPr>
        <p:spPr>
          <a:xfrm>
            <a:off x="677334" y="2345635"/>
            <a:ext cx="8596668" cy="3419061"/>
          </a:xfrm>
        </p:spPr>
        <p:txBody>
          <a:bodyPr>
            <a:normAutofit fontScale="92500"/>
          </a:bodyPr>
          <a:lstStyle/>
          <a:p>
            <a:pPr>
              <a:lnSpc>
                <a:spcPct val="150000"/>
              </a:lnSpc>
              <a:spcBef>
                <a:spcPts val="0"/>
              </a:spcBef>
              <a:buFont typeface="Arial" panose="020B0604020202020204" pitchFamily="34" charset="0"/>
              <a:buChar char="►"/>
            </a:pPr>
            <a:r>
              <a:rPr lang="en-US" sz="2400" dirty="0" smtClean="0">
                <a:latin typeface="Arial" panose="020B0604020202020204" pitchFamily="34" charset="0"/>
                <a:cs typeface="Arial" panose="020B0604020202020204" pitchFamily="34" charset="0"/>
              </a:rPr>
              <a:t>Posted on </a:t>
            </a:r>
            <a:r>
              <a:rPr lang="en-US" sz="2400" b="1" dirty="0" smtClean="0">
                <a:latin typeface="Arial" panose="020B0604020202020204" pitchFamily="34" charset="0"/>
                <a:cs typeface="Arial" panose="020B0604020202020204" pitchFamily="34" charset="0"/>
              </a:rPr>
              <a:t>January 12, 2021</a:t>
            </a:r>
          </a:p>
          <a:p>
            <a:pPr marL="0" indent="0">
              <a:lnSpc>
                <a:spcPct val="150000"/>
              </a:lnSpc>
              <a:spcBef>
                <a:spcPts val="0"/>
              </a:spcBef>
              <a:buNone/>
            </a:pPr>
            <a:endParaRPr lang="en-US" sz="1100" dirty="0" smtClean="0">
              <a:latin typeface="Arial" panose="020B0604020202020204" pitchFamily="34" charset="0"/>
              <a:cs typeface="Arial" panose="020B0604020202020204" pitchFamily="34" charset="0"/>
            </a:endParaRPr>
          </a:p>
          <a:p>
            <a:pPr>
              <a:lnSpc>
                <a:spcPct val="170000"/>
              </a:lnSpc>
              <a:spcBef>
                <a:spcPts val="0"/>
              </a:spcBef>
            </a:pPr>
            <a:r>
              <a:rPr lang="en-US" sz="2400" dirty="0" smtClean="0">
                <a:latin typeface="Arial" panose="020B0604020202020204" pitchFamily="34" charset="0"/>
                <a:cs typeface="Arial" panose="020B0604020202020204" pitchFamily="34" charset="0"/>
              </a:rPr>
              <a:t>Application submissions </a:t>
            </a:r>
            <a:r>
              <a:rPr lang="en-US" sz="2400" dirty="0">
                <a:latin typeface="Arial" panose="020B0604020202020204" pitchFamily="34" charset="0"/>
                <a:cs typeface="Arial" panose="020B0604020202020204" pitchFamily="34" charset="0"/>
              </a:rPr>
              <a:t>are due by </a:t>
            </a:r>
            <a:r>
              <a:rPr lang="en-US" sz="2400" b="1" dirty="0">
                <a:latin typeface="Arial" panose="020B0604020202020204" pitchFamily="34" charset="0"/>
                <a:cs typeface="Arial" panose="020B0604020202020204" pitchFamily="34" charset="0"/>
              </a:rPr>
              <a:t>11:59 p.m. Eastern Time (E.T.) </a:t>
            </a:r>
            <a:r>
              <a:rPr lang="en-US" sz="2400" dirty="0">
                <a:latin typeface="Arial" panose="020B0604020202020204" pitchFamily="34" charset="0"/>
                <a:cs typeface="Arial" panose="020B0604020202020204" pitchFamily="34" charset="0"/>
              </a:rPr>
              <a:t>on </a:t>
            </a:r>
            <a:r>
              <a:rPr lang="en-US" sz="2400" b="1" dirty="0" smtClean="0">
                <a:latin typeface="Arial" panose="020B0604020202020204" pitchFamily="34" charset="0"/>
                <a:cs typeface="Arial" panose="020B0604020202020204" pitchFamily="34" charset="0"/>
              </a:rPr>
              <a:t>March</a:t>
            </a: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16, 2021  </a:t>
            </a:r>
          </a:p>
          <a:p>
            <a:pPr marL="0" indent="0">
              <a:lnSpc>
                <a:spcPct val="170000"/>
              </a:lnSpc>
              <a:spcBef>
                <a:spcPts val="0"/>
              </a:spcBef>
              <a:buNone/>
            </a:pPr>
            <a:endParaRPr lang="en-US" sz="1100" b="1" dirty="0">
              <a:latin typeface="Arial" panose="020B0604020202020204" pitchFamily="34" charset="0"/>
              <a:cs typeface="Arial" panose="020B0604020202020204" pitchFamily="34" charset="0"/>
            </a:endParaRPr>
          </a:p>
          <a:p>
            <a:pPr>
              <a:lnSpc>
                <a:spcPct val="170000"/>
              </a:lnSpc>
              <a:spcBef>
                <a:spcPts val="0"/>
              </a:spcBef>
            </a:pPr>
            <a:r>
              <a:rPr lang="en-US" sz="2400" dirty="0" smtClean="0">
                <a:latin typeface="Arial" panose="020B0604020202020204" pitchFamily="34" charset="0"/>
                <a:cs typeface="Arial" panose="020B0604020202020204" pitchFamily="34" charset="0"/>
              </a:rPr>
              <a:t>All applications are submitted through </a:t>
            </a:r>
            <a:r>
              <a:rPr lang="en-US" sz="2400" b="1" dirty="0" smtClean="0">
                <a:latin typeface="Arial" panose="020B0604020202020204" pitchFamily="34" charset="0"/>
                <a:cs typeface="Arial" panose="020B0604020202020204" pitchFamily="34" charset="0"/>
              </a:rPr>
              <a:t>Grants.gov and Just Grants.</a:t>
            </a:r>
          </a:p>
        </p:txBody>
      </p:sp>
    </p:spTree>
    <p:extLst>
      <p:ext uri="{BB962C8B-B14F-4D97-AF65-F5344CB8AC3E}">
        <p14:creationId xmlns:p14="http://schemas.microsoft.com/office/powerpoint/2010/main" val="7903712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116" y="129309"/>
            <a:ext cx="8548578" cy="1724445"/>
          </a:xfrm>
        </p:spPr>
        <p:txBody>
          <a:bodyPr>
            <a:normAutofit/>
          </a:bodyPr>
          <a:lstStyle/>
          <a:p>
            <a:r>
              <a:rPr lang="en-US" b="1" dirty="0" smtClean="0">
                <a:latin typeface="Arial" panose="020B0604020202020204" pitchFamily="34" charset="0"/>
                <a:cs typeface="Arial" panose="020B0604020202020204" pitchFamily="34" charset="0"/>
              </a:rPr>
              <a:t>Registration and Submission </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91117" y="949235"/>
            <a:ext cx="9069571" cy="5313020"/>
          </a:xfrm>
        </p:spPr>
        <p:txBody>
          <a:bodyPr>
            <a:noAutofit/>
          </a:bodyPr>
          <a:lstStyle/>
          <a:p>
            <a:pPr marL="0" indent="0">
              <a:lnSpc>
                <a:spcPct val="150000"/>
              </a:lnSpc>
              <a:spcBef>
                <a:spcPts val="0"/>
              </a:spcBef>
              <a:buNone/>
            </a:pPr>
            <a:r>
              <a:rPr lang="en-US" sz="20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REGISTRATION</a:t>
            </a:r>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000"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000" b="1"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000"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just">
              <a:lnSpc>
                <a:spcPct val="150000"/>
              </a:lnSpc>
              <a:spcBef>
                <a:spcPts val="0"/>
              </a:spcBef>
            </a:pPr>
            <a:r>
              <a:rPr lang="en-US" dirty="0">
                <a:solidFill>
                  <a:srgbClr val="000000"/>
                </a:solidFill>
                <a:latin typeface="Arial" panose="020B0604020202020204" pitchFamily="34" charset="0"/>
              </a:rPr>
              <a:t>Obtain a DUNS number						</a:t>
            </a:r>
          </a:p>
          <a:p>
            <a:pPr>
              <a:lnSpc>
                <a:spcPct val="150000"/>
              </a:lnSpc>
              <a:spcBef>
                <a:spcPts val="0"/>
              </a:spcBef>
            </a:pPr>
            <a:r>
              <a:rPr lang="en-US" dirty="0">
                <a:solidFill>
                  <a:srgbClr val="000000"/>
                </a:solidFill>
                <a:latin typeface="Arial" panose="020B0604020202020204" pitchFamily="34" charset="0"/>
              </a:rPr>
              <a:t>Register online with SAM </a:t>
            </a:r>
          </a:p>
          <a:p>
            <a:pPr>
              <a:lnSpc>
                <a:spcPct val="150000"/>
              </a:lnSpc>
              <a:spcBef>
                <a:spcPts val="0"/>
              </a:spcBef>
            </a:pPr>
            <a:r>
              <a:rPr lang="en-US" dirty="0">
                <a:solidFill>
                  <a:srgbClr val="000000"/>
                </a:solidFill>
                <a:latin typeface="Arial" panose="020B0604020202020204" pitchFamily="34" charset="0"/>
              </a:rPr>
              <a:t>Register online with Grants.gov. </a:t>
            </a:r>
          </a:p>
          <a:p>
            <a:pPr>
              <a:lnSpc>
                <a:spcPct val="150000"/>
              </a:lnSpc>
              <a:spcBef>
                <a:spcPts val="0"/>
              </a:spcBef>
            </a:pPr>
            <a:r>
              <a:rPr lang="en-US" dirty="0">
                <a:latin typeface="Arial" panose="020B0604020202020204" pitchFamily="34" charset="0"/>
                <a:cs typeface="Arial" panose="020B0604020202020204" pitchFamily="34" charset="0"/>
              </a:rPr>
              <a:t>Complete the registration process by February </a:t>
            </a:r>
            <a:r>
              <a:rPr lang="en-US" b="1" cap="all" dirty="0">
                <a:latin typeface="Arial" panose="020B0604020202020204" pitchFamily="34" charset="0"/>
                <a:cs typeface="Arial" panose="020B0604020202020204" pitchFamily="34" charset="0"/>
              </a:rPr>
              <a:t>9, 2021.</a:t>
            </a:r>
          </a:p>
          <a:p>
            <a:pPr marL="0" indent="0">
              <a:lnSpc>
                <a:spcPct val="150000"/>
              </a:lnSpc>
              <a:spcBef>
                <a:spcPts val="0"/>
              </a:spcBef>
              <a:buNone/>
            </a:pPr>
            <a:endParaRPr lang="en-US" sz="1200" b="1"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nSpc>
                <a:spcPct val="150000"/>
              </a:lnSpc>
              <a:spcBef>
                <a:spcPts val="0"/>
              </a:spcBef>
              <a:buNone/>
            </a:pPr>
            <a:r>
              <a:rPr lang="en-US" sz="2000" b="1"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Submission</a:t>
            </a:r>
          </a:p>
          <a:p>
            <a:pPr marL="0" indent="0">
              <a:lnSpc>
                <a:spcPct val="150000"/>
              </a:lnSpc>
              <a:spcBef>
                <a:spcPts val="0"/>
              </a:spcBef>
              <a:buNone/>
            </a:pPr>
            <a:r>
              <a:rPr lang="en-US" dirty="0"/>
              <a:t>Applications for this program will be submitted through a </a:t>
            </a:r>
            <a:r>
              <a:rPr lang="en-US" b="1" dirty="0"/>
              <a:t>NEW </a:t>
            </a:r>
            <a:r>
              <a:rPr lang="en-US" dirty="0"/>
              <a:t>two-step process: (1) submission of the </a:t>
            </a:r>
            <a:r>
              <a:rPr lang="en-US" b="1" dirty="0"/>
              <a:t>SF-424 and SF-LLL </a:t>
            </a:r>
            <a:r>
              <a:rPr lang="en-US" dirty="0"/>
              <a:t>in Grants.gov and (2) submission of the </a:t>
            </a:r>
            <a:r>
              <a:rPr lang="en-US" b="1" dirty="0"/>
              <a:t>full application </a:t>
            </a:r>
            <a:r>
              <a:rPr lang="en-US" dirty="0"/>
              <a:t>including attachments in the Justice Grants System (</a:t>
            </a:r>
            <a:r>
              <a:rPr lang="en-US" dirty="0" err="1"/>
              <a:t>JustGrants</a:t>
            </a:r>
            <a:r>
              <a:rPr lang="en-US" dirty="0"/>
              <a:t>). </a:t>
            </a:r>
            <a:endParaRPr lang="en-US" b="1" cap="all"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dirty="0">
                <a:solidFill>
                  <a:schemeClr val="tx1"/>
                </a:solidFill>
                <a:latin typeface="Arial" panose="020B0604020202020204" pitchFamily="34" charset="0"/>
                <a:cs typeface="Arial" panose="020B0604020202020204" pitchFamily="34" charset="0"/>
              </a:rPr>
              <a:t>Submit your </a:t>
            </a:r>
            <a:r>
              <a:rPr lang="en-US" b="1" dirty="0"/>
              <a:t>SF-424 and SF-LLL </a:t>
            </a:r>
            <a:r>
              <a:rPr lang="en-US" dirty="0"/>
              <a:t>in Grants.gov </a:t>
            </a:r>
            <a:endParaRPr lang="en-US" dirty="0">
              <a:solidFill>
                <a:schemeClr val="tx1"/>
              </a:solidFill>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Grants.gov Applicant Support Hotline at </a:t>
            </a:r>
            <a:r>
              <a:rPr lang="en-US" b="1" dirty="0">
                <a:latin typeface="Arial" panose="020B0604020202020204" pitchFamily="34" charset="0"/>
                <a:cs typeface="Arial" panose="020B0604020202020204" pitchFamily="34" charset="0"/>
              </a:rPr>
              <a:t>1-800-518-4726.</a:t>
            </a:r>
          </a:p>
          <a:p>
            <a:r>
              <a:rPr lang="en-US" dirty="0">
                <a:latin typeface="Arial" panose="020B0604020202020204" pitchFamily="34" charset="0"/>
                <a:cs typeface="Arial" panose="020B0604020202020204" pitchFamily="34" charset="0"/>
              </a:rPr>
              <a:t>Submit your completed application in the Justice Grants System (</a:t>
            </a:r>
            <a:r>
              <a:rPr lang="en-US" dirty="0" err="1">
                <a:latin typeface="Arial" panose="020B0604020202020204" pitchFamily="34" charset="0"/>
                <a:cs typeface="Arial" panose="020B0604020202020204" pitchFamily="34" charset="0"/>
              </a:rPr>
              <a:t>JustGrants</a:t>
            </a:r>
            <a:r>
              <a:rPr lang="en-US" dirty="0">
                <a:latin typeface="Arial" panose="020B0604020202020204" pitchFamily="34" charset="0"/>
                <a:cs typeface="Arial" panose="020B0604020202020204" pitchFamily="34" charset="0"/>
              </a:rPr>
              <a:t>)</a:t>
            </a:r>
          </a:p>
          <a:p>
            <a:r>
              <a:rPr lang="en-US" dirty="0" err="1">
                <a:latin typeface="Arial" panose="020B0604020202020204" pitchFamily="34" charset="0"/>
                <a:cs typeface="Arial" panose="020B0604020202020204" pitchFamily="34" charset="0"/>
              </a:rPr>
              <a:t>JustGrants</a:t>
            </a:r>
            <a:r>
              <a:rPr lang="en-US" dirty="0">
                <a:latin typeface="Arial" panose="020B0604020202020204" pitchFamily="34" charset="0"/>
                <a:cs typeface="Arial" panose="020B0604020202020204" pitchFamily="34" charset="0"/>
              </a:rPr>
              <a:t> Support at </a:t>
            </a:r>
            <a:r>
              <a:rPr lang="en-US" b="1" dirty="0">
                <a:latin typeface="Arial" panose="020B0604020202020204" pitchFamily="34" charset="0"/>
                <a:cs typeface="Arial" panose="020B0604020202020204" pitchFamily="34" charset="0"/>
              </a:rPr>
              <a:t>1-833–872–5175</a:t>
            </a:r>
            <a:endParaRPr lang="en-US" sz="2000" b="1" dirty="0">
              <a:latin typeface="Arial" panose="020B0604020202020204" pitchFamily="34" charset="0"/>
              <a:cs typeface="Arial" panose="020B0604020202020204" pitchFamily="34" charset="0"/>
            </a:endParaRPr>
          </a:p>
          <a:p>
            <a:pPr marL="0" indent="0">
              <a:buNone/>
            </a:pPr>
            <a:endParaRPr lang="en-US" cap="all"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p>
        </p:txBody>
      </p:sp>
    </p:spTree>
    <p:extLst>
      <p:ext uri="{BB962C8B-B14F-4D97-AF65-F5344CB8AC3E}">
        <p14:creationId xmlns:p14="http://schemas.microsoft.com/office/powerpoint/2010/main" val="33928967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Submission Deadlines</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a:bodyPr>
          <a:lstStyle/>
          <a:p>
            <a:pPr>
              <a:lnSpc>
                <a:spcPct val="150000"/>
              </a:lnSpc>
              <a:spcBef>
                <a:spcPts val="0"/>
              </a:spcBef>
            </a:pPr>
            <a:r>
              <a:rPr lang="en-US" sz="2200" dirty="0">
                <a:latin typeface="Arial" panose="020B0604020202020204" pitchFamily="34" charset="0"/>
                <a:cs typeface="Arial" panose="020B0604020202020204" pitchFamily="34" charset="0"/>
              </a:rPr>
              <a:t>Applications are due by </a:t>
            </a:r>
            <a:r>
              <a:rPr lang="en-US" sz="2200" b="1" dirty="0">
                <a:latin typeface="Arial" panose="020B0604020202020204" pitchFamily="34" charset="0"/>
                <a:cs typeface="Arial" panose="020B0604020202020204" pitchFamily="34" charset="0"/>
              </a:rPr>
              <a:t>11:59 pm ET </a:t>
            </a:r>
            <a:r>
              <a:rPr lang="en-US" sz="2200" dirty="0">
                <a:latin typeface="Arial" panose="020B0604020202020204" pitchFamily="34" charset="0"/>
                <a:cs typeface="Arial" panose="020B0604020202020204" pitchFamily="34" charset="0"/>
              </a:rPr>
              <a:t>on </a:t>
            </a:r>
            <a:r>
              <a:rPr lang="en-US" sz="2200" b="1" dirty="0" smtClean="0">
                <a:latin typeface="Arial" panose="020B0604020202020204" pitchFamily="34" charset="0"/>
                <a:cs typeface="Arial" panose="020B0604020202020204" pitchFamily="34" charset="0"/>
              </a:rPr>
              <a:t>Tuesday</a:t>
            </a:r>
            <a:r>
              <a:rPr lang="en-US" sz="2200" dirty="0" smtClean="0">
                <a:latin typeface="Arial" panose="020B0604020202020204" pitchFamily="34" charset="0"/>
                <a:cs typeface="Arial" panose="020B0604020202020204" pitchFamily="34" charset="0"/>
              </a:rPr>
              <a:t>, </a:t>
            </a:r>
            <a:r>
              <a:rPr lang="en-US" sz="2200" b="1" dirty="0" smtClean="0">
                <a:latin typeface="Arial" panose="020B0604020202020204" pitchFamily="34" charset="0"/>
                <a:cs typeface="Arial" panose="020B0604020202020204" pitchFamily="34" charset="0"/>
              </a:rPr>
              <a:t>March 16, 2021.</a:t>
            </a:r>
          </a:p>
          <a:p>
            <a:pPr marL="0" indent="0">
              <a:lnSpc>
                <a:spcPct val="150000"/>
              </a:lnSpc>
              <a:spcBef>
                <a:spcPts val="0"/>
              </a:spcBef>
              <a:buNone/>
            </a:pPr>
            <a:endParaRPr lang="en-US" sz="1200" b="1" dirty="0">
              <a:latin typeface="Arial" panose="020B0604020202020204" pitchFamily="34" charset="0"/>
              <a:cs typeface="Arial" panose="020B0604020202020204" pitchFamily="34" charset="0"/>
            </a:endParaRPr>
          </a:p>
          <a:p>
            <a:pPr>
              <a:lnSpc>
                <a:spcPct val="150000"/>
              </a:lnSpc>
              <a:spcBef>
                <a:spcPts val="0"/>
              </a:spcBef>
            </a:pPr>
            <a:r>
              <a:rPr lang="en-US" sz="2200" dirty="0">
                <a:latin typeface="Arial" panose="020B0604020202020204" pitchFamily="34" charset="0"/>
                <a:cs typeface="Arial" panose="020B0604020202020204" pitchFamily="34" charset="0"/>
              </a:rPr>
              <a:t>Applicants are strongly encouraged to begin the application submission process at least </a:t>
            </a:r>
            <a:r>
              <a:rPr lang="en-US" sz="2200" b="1" dirty="0">
                <a:latin typeface="Arial" panose="020B0604020202020204" pitchFamily="34" charset="0"/>
                <a:cs typeface="Arial" panose="020B0604020202020204" pitchFamily="34" charset="0"/>
              </a:rPr>
              <a:t>48</a:t>
            </a:r>
            <a:r>
              <a:rPr lang="en-US" sz="2200" dirty="0">
                <a:latin typeface="Arial" panose="020B0604020202020204" pitchFamily="34" charset="0"/>
                <a:cs typeface="Arial" panose="020B0604020202020204" pitchFamily="34" charset="0"/>
              </a:rPr>
              <a:t> hours before the application deadline</a:t>
            </a:r>
            <a:r>
              <a:rPr lang="en-US" sz="2200" dirty="0" smtClean="0">
                <a:latin typeface="Arial" panose="020B0604020202020204" pitchFamily="34" charset="0"/>
                <a:cs typeface="Arial" panose="020B0604020202020204" pitchFamily="34" charset="0"/>
              </a:rPr>
              <a:t>.</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sz="2200" b="1" dirty="0">
                <a:latin typeface="Arial" panose="020B0604020202020204" pitchFamily="34" charset="0"/>
                <a:cs typeface="Arial" panose="020B0604020202020204" pitchFamily="34" charset="0"/>
              </a:rPr>
              <a:t>REMINDER</a:t>
            </a:r>
            <a:r>
              <a:rPr lang="en-US" sz="2200" dirty="0">
                <a:latin typeface="Arial" panose="020B0604020202020204" pitchFamily="34" charset="0"/>
                <a:cs typeface="Arial" panose="020B0604020202020204" pitchFamily="34" charset="0"/>
              </a:rPr>
              <a:t>: Applicants must obtain a DUNS Number, register online with the SAM system and Grants.gov. Letters of Intent are optional, but should be submitted no later than </a:t>
            </a:r>
            <a:r>
              <a:rPr lang="en-US" sz="2200" b="1" dirty="0" smtClean="0">
                <a:latin typeface="Arial" panose="020B0604020202020204" pitchFamily="34" charset="0"/>
                <a:cs typeface="Arial" panose="020B0604020202020204" pitchFamily="34" charset="0"/>
              </a:rPr>
              <a:t>February 9, 2021.</a:t>
            </a:r>
            <a:endParaRPr lang="en-US" sz="22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80765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OVW </a:t>
            </a:r>
            <a:r>
              <a:rPr lang="en-US" sz="3100" b="1" dirty="0">
                <a:latin typeface="Arial" panose="020B0604020202020204" pitchFamily="34" charset="0"/>
                <a:cs typeface="Arial" panose="020B0604020202020204" pitchFamily="34" charset="0"/>
              </a:rPr>
              <a:t>Policy on Duplicate Applications</a:t>
            </a:r>
          </a:p>
        </p:txBody>
      </p:sp>
      <p:sp>
        <p:nvSpPr>
          <p:cNvPr id="3" name="Content Placeholder 2"/>
          <p:cNvSpPr>
            <a:spLocks noGrp="1"/>
          </p:cNvSpPr>
          <p:nvPr>
            <p:ph idx="1"/>
          </p:nvPr>
        </p:nvSpPr>
        <p:spPr/>
        <p:txBody>
          <a:bodyPr/>
          <a:lstStyle/>
          <a:p>
            <a:pPr marL="0" indent="0">
              <a:lnSpc>
                <a:spcPct val="150000"/>
              </a:lnSpc>
              <a:spcBef>
                <a:spcPts val="0"/>
              </a:spcBef>
              <a:buNone/>
            </a:pPr>
            <a:r>
              <a:rPr lang="en-US" sz="2400" dirty="0">
                <a:latin typeface="Arial" panose="020B0604020202020204" pitchFamily="34" charset="0"/>
                <a:cs typeface="Arial" panose="020B0604020202020204" pitchFamily="34" charset="0"/>
              </a:rPr>
              <a:t>Applicants should only submit one application per program. If an applicant submits multiple versions of an application, OVW will review the most recent version submitted.</a:t>
            </a:r>
          </a:p>
          <a:p>
            <a:pPr>
              <a:lnSpc>
                <a:spcPct val="150000"/>
              </a:lnSpc>
              <a:spcBef>
                <a:spcPts val="0"/>
              </a:spcBef>
            </a:pPr>
            <a:endParaRPr lang="en-US" dirty="0"/>
          </a:p>
        </p:txBody>
      </p:sp>
    </p:spTree>
    <p:extLst>
      <p:ext uri="{BB962C8B-B14F-4D97-AF65-F5344CB8AC3E}">
        <p14:creationId xmlns:p14="http://schemas.microsoft.com/office/powerpoint/2010/main" val="899543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OVW </a:t>
            </a:r>
            <a:r>
              <a:rPr lang="en-US" sz="3100" b="1" dirty="0">
                <a:latin typeface="Arial" panose="020B0604020202020204" pitchFamily="34" charset="0"/>
                <a:cs typeface="Arial" panose="020B0604020202020204" pitchFamily="34" charset="0"/>
              </a:rPr>
              <a:t>Policy on Late Submissions</a:t>
            </a:r>
          </a:p>
        </p:txBody>
      </p:sp>
      <p:sp>
        <p:nvSpPr>
          <p:cNvPr id="3" name="Content Placeholder 2"/>
          <p:cNvSpPr>
            <a:spLocks noGrp="1"/>
          </p:cNvSpPr>
          <p:nvPr>
            <p:ph idx="1"/>
          </p:nvPr>
        </p:nvSpPr>
        <p:spPr>
          <a:xfrm>
            <a:off x="677334" y="2160589"/>
            <a:ext cx="8596668" cy="4276787"/>
          </a:xfrm>
        </p:spPr>
        <p:txBody>
          <a:bodyPr>
            <a:normAutofit fontScale="92500" lnSpcReduction="20000"/>
          </a:bodyPr>
          <a:lstStyle/>
          <a:p>
            <a:pPr marL="0" indent="0">
              <a:lnSpc>
                <a:spcPct val="150000"/>
              </a:lnSpc>
              <a:spcBef>
                <a:spcPts val="0"/>
              </a:spcBef>
              <a:buNone/>
            </a:pPr>
            <a:r>
              <a:rPr lang="en-US" sz="2200" dirty="0">
                <a:latin typeface="Arial" panose="020B0604020202020204" pitchFamily="34" charset="0"/>
                <a:cs typeface="Arial" panose="020B0604020202020204" pitchFamily="34" charset="0"/>
              </a:rPr>
              <a:t>OVW offers several options for an applicant to provide advance notice of a delayed application.  An applicant’s request to submit an application after the deadline will be considered by OWV if </a:t>
            </a:r>
            <a:r>
              <a:rPr lang="en-US" sz="2200" b="1" dirty="0">
                <a:latin typeface="Arial" panose="020B0604020202020204" pitchFamily="34" charset="0"/>
                <a:cs typeface="Arial" panose="020B0604020202020204" pitchFamily="34" charset="0"/>
              </a:rPr>
              <a:t>all</a:t>
            </a:r>
            <a:r>
              <a:rPr lang="en-US" sz="2200" dirty="0">
                <a:latin typeface="Arial" panose="020B0604020202020204" pitchFamily="34" charset="0"/>
                <a:cs typeface="Arial" panose="020B0604020202020204" pitchFamily="34" charset="0"/>
              </a:rPr>
              <a:t> of the steps are followed, that are listed on </a:t>
            </a:r>
            <a:r>
              <a:rPr lang="en-US" sz="2200" b="1" dirty="0">
                <a:latin typeface="Arial" panose="020B0604020202020204" pitchFamily="34" charset="0"/>
                <a:cs typeface="Arial" panose="020B0604020202020204" pitchFamily="34" charset="0"/>
              </a:rPr>
              <a:t>pages 34-36 </a:t>
            </a:r>
            <a:r>
              <a:rPr lang="en-US" sz="2200" dirty="0">
                <a:latin typeface="Arial" panose="020B0604020202020204" pitchFamily="34" charset="0"/>
                <a:cs typeface="Arial" panose="020B0604020202020204" pitchFamily="34" charset="0"/>
              </a:rPr>
              <a:t>of the FY Rural Program solicitation.</a:t>
            </a:r>
          </a:p>
          <a:p>
            <a:pPr marL="0" indent="0">
              <a:lnSpc>
                <a:spcPct val="15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50000"/>
              </a:lnSpc>
              <a:spcBef>
                <a:spcPts val="0"/>
              </a:spcBef>
              <a:buNone/>
            </a:pPr>
            <a:r>
              <a:rPr lang="en-US" sz="2200" dirty="0">
                <a:latin typeface="Arial" panose="020B0604020202020204" pitchFamily="34" charset="0"/>
                <a:cs typeface="Arial" panose="020B0604020202020204" pitchFamily="34" charset="0"/>
              </a:rPr>
              <a:t>Only in limited circumstances will OVW approve a request to submit an application after the deadline.  </a:t>
            </a:r>
          </a:p>
          <a:p>
            <a:pPr marL="0" indent="0">
              <a:lnSpc>
                <a:spcPct val="150000"/>
              </a:lnSpc>
              <a:spcBef>
                <a:spcPts val="0"/>
              </a:spcBef>
              <a:buNone/>
            </a:pPr>
            <a:endParaRPr lang="en-US" sz="1300" dirty="0">
              <a:latin typeface="Arial" panose="020B0604020202020204" pitchFamily="34" charset="0"/>
              <a:cs typeface="Arial" panose="020B0604020202020204" pitchFamily="34" charset="0"/>
            </a:endParaRPr>
          </a:p>
          <a:p>
            <a:pPr marL="0" indent="0">
              <a:lnSpc>
                <a:spcPct val="150000"/>
              </a:lnSpc>
              <a:spcBef>
                <a:spcPts val="0"/>
              </a:spcBef>
              <a:buNone/>
            </a:pPr>
            <a:r>
              <a:rPr lang="en-US" sz="2200" dirty="0">
                <a:latin typeface="Arial" panose="020B0604020202020204" pitchFamily="34" charset="0"/>
                <a:cs typeface="Arial" panose="020B0604020202020204" pitchFamily="34" charset="0"/>
              </a:rPr>
              <a:t>Failure to begin the registration or application submission process in sufficient time is not an acceptable reason for a late application submission.</a:t>
            </a:r>
          </a:p>
          <a:p>
            <a:pPr marL="0" indent="0">
              <a:lnSpc>
                <a:spcPct val="150000"/>
              </a:lnSpc>
              <a:spcBef>
                <a:spcPts val="0"/>
              </a:spcBef>
              <a:buNone/>
            </a:pPr>
            <a:endParaRPr lang="en-US" sz="2000"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100" dirty="0">
              <a:latin typeface="Arial" panose="020B0604020202020204" pitchFamily="34" charset="0"/>
              <a:cs typeface="Arial" panose="020B0604020202020204" pitchFamily="34" charset="0"/>
            </a:endParaRPr>
          </a:p>
          <a:p>
            <a:pPr marL="0" indent="0">
              <a:lnSpc>
                <a:spcPct val="150000"/>
              </a:lnSpc>
              <a:spcBef>
                <a:spcPts val="0"/>
              </a:spcBef>
              <a:buNone/>
            </a:pPr>
            <a:endParaRPr lang="en-US" dirty="0"/>
          </a:p>
        </p:txBody>
      </p:sp>
    </p:spTree>
    <p:extLst>
      <p:ext uri="{BB962C8B-B14F-4D97-AF65-F5344CB8AC3E}">
        <p14:creationId xmlns:p14="http://schemas.microsoft.com/office/powerpoint/2010/main" val="27266615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3100" b="1" dirty="0">
                <a:latin typeface="Arial" panose="020B0604020202020204" pitchFamily="34" charset="0"/>
                <a:cs typeface="Arial" panose="020B0604020202020204" pitchFamily="34" charset="0"/>
              </a:rPr>
              <a:t/>
            </a:r>
            <a:br>
              <a:rPr lang="en-US" sz="3100" b="1" dirty="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Application Review Information</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60589"/>
            <a:ext cx="8596668" cy="4322507"/>
          </a:xfrm>
        </p:spPr>
        <p:txBody>
          <a:bodyPr>
            <a:normAutofit fontScale="92500" lnSpcReduction="10000"/>
          </a:bodyPr>
          <a:lstStyle/>
          <a:p>
            <a:pPr>
              <a:lnSpc>
                <a:spcPct val="150000"/>
              </a:lnSpc>
              <a:spcBef>
                <a:spcPts val="0"/>
              </a:spcBef>
            </a:pPr>
            <a:r>
              <a:rPr lang="en-US" dirty="0">
                <a:latin typeface="Arial" panose="020B0604020202020204" pitchFamily="34" charset="0"/>
                <a:cs typeface="Arial" panose="020B0604020202020204" pitchFamily="34" charset="0"/>
              </a:rPr>
              <a:t>Applications will be subject to a peer review and a programmatic review. </a:t>
            </a:r>
            <a:endParaRPr lang="en-US"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Applications will be scored based on the degree to which the application responds to each section and addresses each element in the section</a:t>
            </a:r>
            <a:r>
              <a:rPr lang="en-US" dirty="0" smtClean="0">
                <a:latin typeface="Arial" panose="020B0604020202020204" pitchFamily="34" charset="0"/>
                <a:cs typeface="Arial" panose="020B0604020202020204" pitchFamily="34" charset="0"/>
              </a:rPr>
              <a:t>.</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Applications will be scored based upon the quality of the response, capacity of the </a:t>
            </a:r>
            <a:r>
              <a:rPr lang="en-US" dirty="0" smtClean="0">
                <a:latin typeface="Arial" panose="020B0604020202020204" pitchFamily="34" charset="0"/>
                <a:cs typeface="Arial" panose="020B0604020202020204" pitchFamily="34" charset="0"/>
              </a:rPr>
              <a:t>applicant,  </a:t>
            </a:r>
            <a:r>
              <a:rPr lang="en-US" dirty="0">
                <a:latin typeface="Arial" panose="020B0604020202020204" pitchFamily="34" charset="0"/>
                <a:cs typeface="Arial" panose="020B0604020202020204" pitchFamily="34" charset="0"/>
              </a:rPr>
              <a:t>and any </a:t>
            </a:r>
            <a:r>
              <a:rPr lang="en-US" dirty="0" smtClean="0">
                <a:latin typeface="Arial" panose="020B0604020202020204" pitchFamily="34" charset="0"/>
                <a:cs typeface="Arial" panose="020B0604020202020204" pitchFamily="34" charset="0"/>
              </a:rPr>
              <a:t>partners and </a:t>
            </a:r>
            <a:r>
              <a:rPr lang="en-US" dirty="0">
                <a:latin typeface="Arial" panose="020B0604020202020204" pitchFamily="34" charset="0"/>
                <a:cs typeface="Arial" panose="020B0604020202020204" pitchFamily="34" charset="0"/>
              </a:rPr>
              <a:t>the level of detail provided. </a:t>
            </a:r>
            <a:endParaRPr lang="en-US"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Each element </a:t>
            </a:r>
            <a:r>
              <a:rPr lang="en-US" b="1" dirty="0">
                <a:latin typeface="Arial" panose="020B0604020202020204" pitchFamily="34" charset="0"/>
                <a:cs typeface="Arial" panose="020B0604020202020204" pitchFamily="34" charset="0"/>
              </a:rPr>
              <a:t>must</a:t>
            </a:r>
            <a:r>
              <a:rPr lang="en-US" dirty="0">
                <a:latin typeface="Arial" panose="020B0604020202020204" pitchFamily="34" charset="0"/>
                <a:cs typeface="Arial" panose="020B0604020202020204" pitchFamily="34" charset="0"/>
              </a:rPr>
              <a:t> be addressed in the section in which it is requested.</a:t>
            </a:r>
          </a:p>
          <a:p>
            <a:pPr lvl="1">
              <a:lnSpc>
                <a:spcPct val="150000"/>
              </a:lnSpc>
              <a:spcBef>
                <a:spcPts val="0"/>
              </a:spcBef>
              <a:buFont typeface="Arial" panose="020B0604020202020204" pitchFamily="34" charset="0"/>
              <a:buChar char="•"/>
            </a:pPr>
            <a:r>
              <a:rPr lang="en-US" dirty="0">
                <a:latin typeface="Arial" panose="020B0604020202020204" pitchFamily="34" charset="0"/>
                <a:cs typeface="Arial" panose="020B0604020202020204" pitchFamily="34" charset="0"/>
              </a:rPr>
              <a:t>Points may be deducted if the applicant does not include the information in the appropriate section </a:t>
            </a:r>
            <a:r>
              <a:rPr lang="en-US" b="1" dirty="0">
                <a:latin typeface="Arial" panose="020B0604020202020204" pitchFamily="34" charset="0"/>
                <a:cs typeface="Arial" panose="020B0604020202020204" pitchFamily="34" charset="0"/>
              </a:rPr>
              <a:t>even</a:t>
            </a:r>
            <a:r>
              <a:rPr lang="en-US" dirty="0">
                <a:latin typeface="Arial" panose="020B0604020202020204" pitchFamily="34" charset="0"/>
                <a:cs typeface="Arial" panose="020B0604020202020204" pitchFamily="34" charset="0"/>
              </a:rPr>
              <a:t> if it is included </a:t>
            </a:r>
            <a:r>
              <a:rPr lang="en-US" b="1" dirty="0">
                <a:latin typeface="Arial" panose="020B0604020202020204" pitchFamily="34" charset="0"/>
                <a:cs typeface="Arial" panose="020B0604020202020204" pitchFamily="34" charset="0"/>
              </a:rPr>
              <a:t>elsewhere</a:t>
            </a:r>
            <a:r>
              <a:rPr lang="en-US" dirty="0">
                <a:latin typeface="Arial" panose="020B0604020202020204" pitchFamily="34" charset="0"/>
                <a:cs typeface="Arial" panose="020B0604020202020204" pitchFamily="34" charset="0"/>
              </a:rPr>
              <a:t> within the application. </a:t>
            </a:r>
          </a:p>
          <a:p>
            <a:pPr marL="457200" lvl="1" indent="0">
              <a:lnSpc>
                <a:spcPct val="150000"/>
              </a:lnSpc>
              <a:spcBef>
                <a:spcPts val="0"/>
              </a:spcBef>
              <a:buNone/>
            </a:pPr>
            <a:endParaRPr lang="en-US" sz="13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Each section will be reviewed as a separate document and will be scored as such. </a:t>
            </a:r>
          </a:p>
          <a:p>
            <a:endParaRPr lang="en-US" dirty="0"/>
          </a:p>
          <a:p>
            <a:endParaRPr lang="en-US" dirty="0"/>
          </a:p>
        </p:txBody>
      </p:sp>
    </p:spTree>
    <p:extLst>
      <p:ext uri="{BB962C8B-B14F-4D97-AF65-F5344CB8AC3E}">
        <p14:creationId xmlns:p14="http://schemas.microsoft.com/office/powerpoint/2010/main" val="10307581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smtClean="0">
                <a:latin typeface="Arial" panose="020B0604020202020204" pitchFamily="34" charset="0"/>
                <a:cs typeface="Arial" panose="020B0604020202020204" pitchFamily="34" charset="0"/>
              </a:rPr>
              <a:t>Federal  Award Administration Information</a:t>
            </a: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Federal Award Notices</a:t>
            </a:r>
          </a:p>
        </p:txBody>
      </p:sp>
      <p:sp>
        <p:nvSpPr>
          <p:cNvPr id="3" name="Content Placeholder 2"/>
          <p:cNvSpPr>
            <a:spLocks noGrp="1"/>
          </p:cNvSpPr>
          <p:nvPr>
            <p:ph idx="1"/>
          </p:nvPr>
        </p:nvSpPr>
        <p:spPr/>
        <p:txBody>
          <a:bodyPr>
            <a:normAutofit fontScale="77500" lnSpcReduction="20000"/>
          </a:bodyPr>
          <a:lstStyle/>
          <a:p>
            <a:pPr>
              <a:lnSpc>
                <a:spcPct val="150000"/>
              </a:lnSpc>
              <a:spcBef>
                <a:spcPts val="0"/>
              </a:spcBef>
            </a:pPr>
            <a:r>
              <a:rPr lang="en-US" sz="1600" dirty="0">
                <a:latin typeface="Arial" panose="020B0604020202020204" pitchFamily="34" charset="0"/>
                <a:cs typeface="Arial" panose="020B0604020202020204" pitchFamily="34" charset="0"/>
              </a:rPr>
              <a:t>Successful applications will receive OVW award notifications electronically from </a:t>
            </a:r>
            <a:r>
              <a:rPr lang="en-US" sz="1600" dirty="0" err="1">
                <a:latin typeface="Arial" panose="020B0604020202020204" pitchFamily="34" charset="0"/>
                <a:cs typeface="Arial" panose="020B0604020202020204" pitchFamily="34" charset="0"/>
              </a:rPr>
              <a:t>JustGrants</a:t>
            </a:r>
            <a:r>
              <a:rPr lang="en-US" sz="1600" dirty="0">
                <a:latin typeface="Arial" panose="020B0604020202020204" pitchFamily="34" charset="0"/>
                <a:cs typeface="Arial" panose="020B0604020202020204" pitchFamily="34" charset="0"/>
              </a:rPr>
              <a:t> (not Grants.gov). </a:t>
            </a:r>
          </a:p>
          <a:p>
            <a:pPr marL="0" indent="0">
              <a:lnSpc>
                <a:spcPct val="150000"/>
              </a:lnSpc>
              <a:spcBef>
                <a:spcPts val="0"/>
              </a:spcBef>
              <a:buNone/>
            </a:pPr>
            <a:endParaRPr lang="en-US" sz="1400" dirty="0">
              <a:latin typeface="Arial" panose="020B0604020202020204" pitchFamily="34" charset="0"/>
              <a:cs typeface="Arial" panose="020B0604020202020204" pitchFamily="34" charset="0"/>
            </a:endParaRPr>
          </a:p>
          <a:p>
            <a:pPr>
              <a:lnSpc>
                <a:spcPct val="150000"/>
              </a:lnSpc>
              <a:spcBef>
                <a:spcPts val="0"/>
              </a:spcBef>
            </a:pPr>
            <a:r>
              <a:rPr lang="en-US" sz="1600" dirty="0">
                <a:latin typeface="Arial" panose="020B0604020202020204" pitchFamily="34" charset="0"/>
                <a:cs typeface="Arial" panose="020B0604020202020204" pitchFamily="34" charset="0"/>
              </a:rPr>
              <a:t>This award notification will include instructions on enrolling in Automated Standard Application for Payments (ASAP) and accepting the award. </a:t>
            </a:r>
          </a:p>
          <a:p>
            <a:pPr marL="0" indent="0">
              <a:lnSpc>
                <a:spcPct val="150000"/>
              </a:lnSpc>
              <a:spcBef>
                <a:spcPts val="0"/>
              </a:spcBef>
              <a:buNone/>
            </a:pPr>
            <a:endParaRPr lang="en-US" sz="1400" dirty="0">
              <a:latin typeface="Arial" panose="020B0604020202020204" pitchFamily="34" charset="0"/>
              <a:cs typeface="Arial" panose="020B0604020202020204" pitchFamily="34" charset="0"/>
            </a:endParaRPr>
          </a:p>
          <a:p>
            <a:pPr>
              <a:lnSpc>
                <a:spcPct val="150000"/>
              </a:lnSpc>
              <a:spcBef>
                <a:spcPts val="0"/>
              </a:spcBef>
            </a:pPr>
            <a:r>
              <a:rPr lang="en-US" sz="1600" dirty="0">
                <a:latin typeface="Arial" panose="020B0604020202020204" pitchFamily="34" charset="0"/>
                <a:cs typeface="Arial" panose="020B0604020202020204" pitchFamily="34" charset="0"/>
              </a:rPr>
              <a:t>Recipients will be required to log into </a:t>
            </a:r>
            <a:r>
              <a:rPr lang="en-US" sz="1600" dirty="0" err="1">
                <a:latin typeface="Arial" panose="020B0604020202020204" pitchFamily="34" charset="0"/>
                <a:cs typeface="Arial" panose="020B0604020202020204" pitchFamily="34" charset="0"/>
              </a:rPr>
              <a:t>JustGrants</a:t>
            </a:r>
            <a:r>
              <a:rPr lang="en-US" sz="1600" dirty="0">
                <a:latin typeface="Arial" panose="020B0604020202020204" pitchFamily="34" charset="0"/>
                <a:cs typeface="Arial" panose="020B0604020202020204" pitchFamily="34" charset="0"/>
              </a:rPr>
              <a:t> to review, sign, and accept the award. The Authorized Representative must acknowledge having read and understood all sections of the award instrument and submit the required declaration and certification to accept the award; these steps will be completed electronically in </a:t>
            </a:r>
            <a:r>
              <a:rPr lang="en-US" sz="1600" dirty="0" err="1">
                <a:latin typeface="Arial" panose="020B0604020202020204" pitchFamily="34" charset="0"/>
                <a:cs typeface="Arial" panose="020B0604020202020204" pitchFamily="34" charset="0"/>
              </a:rPr>
              <a:t>JustGrants</a:t>
            </a:r>
            <a:r>
              <a:rPr lang="en-US" sz="1600" dirty="0">
                <a:latin typeface="Arial" panose="020B0604020202020204" pitchFamily="34" charset="0"/>
                <a:cs typeface="Arial" panose="020B0604020202020204" pitchFamily="34" charset="0"/>
              </a:rPr>
              <a:t>.</a:t>
            </a:r>
          </a:p>
          <a:p>
            <a:pPr marL="0" indent="0">
              <a:lnSpc>
                <a:spcPct val="150000"/>
              </a:lnSpc>
              <a:spcBef>
                <a:spcPts val="0"/>
              </a:spcBef>
              <a:buNone/>
            </a:pPr>
            <a:endParaRPr lang="en-US" sz="1600" dirty="0">
              <a:latin typeface="Arial" panose="020B0604020202020204" pitchFamily="34" charset="0"/>
              <a:cs typeface="Arial" panose="020B0604020202020204" pitchFamily="34" charset="0"/>
            </a:endParaRPr>
          </a:p>
          <a:p>
            <a:pPr>
              <a:lnSpc>
                <a:spcPct val="150000"/>
              </a:lnSpc>
              <a:spcBef>
                <a:spcPts val="0"/>
              </a:spcBef>
            </a:pPr>
            <a:r>
              <a:rPr lang="en-US" sz="1600" dirty="0">
                <a:latin typeface="Arial" panose="020B0604020202020204" pitchFamily="34" charset="0"/>
                <a:cs typeface="Arial" panose="020B0604020202020204" pitchFamily="34" charset="0"/>
              </a:rPr>
              <a:t>This award notification will be sent to the individuals listed as the Authorized Representative and the Point of Contact on the SF-424, and will include instructions on accepting the award.  </a:t>
            </a:r>
          </a:p>
          <a:p>
            <a:pPr marL="0" indent="0">
              <a:lnSpc>
                <a:spcPct val="150000"/>
              </a:lnSpc>
              <a:spcBef>
                <a:spcPts val="0"/>
              </a:spcBef>
              <a:buNone/>
            </a:pPr>
            <a:endParaRPr lang="en-US" sz="1600" dirty="0">
              <a:latin typeface="Arial" panose="020B0604020202020204" pitchFamily="34" charset="0"/>
              <a:cs typeface="Arial" panose="020B0604020202020204" pitchFamily="34" charset="0"/>
            </a:endParaRPr>
          </a:p>
          <a:p>
            <a:pPr>
              <a:lnSpc>
                <a:spcPct val="150000"/>
              </a:lnSpc>
              <a:spcBef>
                <a:spcPts val="0"/>
              </a:spcBef>
            </a:pPr>
            <a:r>
              <a:rPr lang="en-US" sz="1600" dirty="0">
                <a:latin typeface="Arial" panose="020B0604020202020204" pitchFamily="34" charset="0"/>
                <a:cs typeface="Arial" panose="020B0604020202020204" pitchFamily="34" charset="0"/>
              </a:rPr>
              <a:t>The award acceptance process involves physical signature of the award document and terms and conditions by the Authorized Representative and the scanning of the fully-executed award document to OVW.</a:t>
            </a:r>
          </a:p>
          <a:p>
            <a:pPr marL="0" indent="0">
              <a:buNone/>
            </a:pPr>
            <a:endParaRPr lang="en-US" dirty="0"/>
          </a:p>
        </p:txBody>
      </p:sp>
    </p:spTree>
    <p:extLst>
      <p:ext uri="{BB962C8B-B14F-4D97-AF65-F5344CB8AC3E}">
        <p14:creationId xmlns:p14="http://schemas.microsoft.com/office/powerpoint/2010/main" val="22684972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a:r>
            <a:br>
              <a:rPr lang="en-US" sz="2800" dirty="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Application Checklist</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60589"/>
            <a:ext cx="8596668" cy="4285931"/>
          </a:xfrm>
        </p:spPr>
        <p:txBody>
          <a:bodyPr>
            <a:normAutofit fontScale="92500" lnSpcReduction="20000"/>
          </a:bodyPr>
          <a:lstStyle/>
          <a:p>
            <a:pPr>
              <a:lnSpc>
                <a:spcPct val="150000"/>
              </a:lnSpc>
              <a:spcBef>
                <a:spcPts val="0"/>
              </a:spcBef>
            </a:pPr>
            <a:r>
              <a:rPr lang="en-US" dirty="0">
                <a:latin typeface="Arial" panose="020B0604020202020204" pitchFamily="34" charset="0"/>
                <a:cs typeface="Arial" panose="020B0604020202020204" pitchFamily="34" charset="0"/>
              </a:rPr>
              <a:t>Use the Application Checklist on </a:t>
            </a:r>
            <a:r>
              <a:rPr lang="en-US" b="1" dirty="0">
                <a:latin typeface="Arial" panose="020B0604020202020204" pitchFamily="34" charset="0"/>
                <a:cs typeface="Arial" panose="020B0604020202020204" pitchFamily="34" charset="0"/>
              </a:rPr>
              <a:t>page 41 </a:t>
            </a:r>
            <a:r>
              <a:rPr lang="en-US" dirty="0">
                <a:latin typeface="Arial" panose="020B0604020202020204" pitchFamily="34" charset="0"/>
                <a:cs typeface="Arial" panose="020B0604020202020204" pitchFamily="34" charset="0"/>
              </a:rPr>
              <a:t>of the solicitation.  Did you address all of the criteria that will be rated?</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Did you include each of the required documents (Project Narrative, Budget Detail Worksheet &amp; Narrative, Data Requested with Application, Memorandum of Understanding/Letter of Support, Delivery of Legal Assistance Certification letter (if applicable), and Rural Eligibility Documentation) in your application packet?</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Did you review the deadline (</a:t>
            </a:r>
            <a:r>
              <a:rPr lang="en-US" b="1" dirty="0">
                <a:latin typeface="Arial" panose="020B0604020202020204" pitchFamily="34" charset="0"/>
                <a:cs typeface="Arial" panose="020B0604020202020204" pitchFamily="34" charset="0"/>
              </a:rPr>
              <a:t>11:59 p.m. Eastern Time (E.T.) March 16, 2021</a:t>
            </a:r>
            <a:r>
              <a:rPr lang="en-US" dirty="0">
                <a:latin typeface="Arial" panose="020B0604020202020204" pitchFamily="34" charset="0"/>
                <a:cs typeface="Arial" panose="020B0604020202020204" pitchFamily="34" charset="0"/>
              </a:rPr>
              <a:t>) and submit your application ON TIME?</a:t>
            </a:r>
          </a:p>
          <a:p>
            <a:pPr>
              <a:lnSpc>
                <a:spcPct val="150000"/>
              </a:lnSpc>
              <a:spcBef>
                <a:spcPts val="0"/>
              </a:spcBef>
            </a:pPr>
            <a:endParaRPr lang="en-US" sz="1200" dirty="0">
              <a:latin typeface="Arial" panose="020B0604020202020204" pitchFamily="34" charset="0"/>
              <a:cs typeface="Arial" panose="020B0604020202020204" pitchFamily="34" charset="0"/>
            </a:endParaRPr>
          </a:p>
          <a:p>
            <a:pPr>
              <a:lnSpc>
                <a:spcPct val="150000"/>
              </a:lnSpc>
              <a:spcBef>
                <a:spcPts val="0"/>
              </a:spcBef>
            </a:pPr>
            <a:r>
              <a:rPr lang="en-US" dirty="0">
                <a:latin typeface="Arial" panose="020B0604020202020204" pitchFamily="34" charset="0"/>
                <a:cs typeface="Arial" panose="020B0604020202020204" pitchFamily="34" charset="0"/>
              </a:rPr>
              <a:t>Please make sure your Point of Contact (POC) listed in grants.gov is responsive to emails and alerts</a:t>
            </a:r>
          </a:p>
        </p:txBody>
      </p:sp>
    </p:spTree>
    <p:extLst>
      <p:ext uri="{BB962C8B-B14F-4D97-AF65-F5344CB8AC3E}">
        <p14:creationId xmlns:p14="http://schemas.microsoft.com/office/powerpoint/2010/main" val="17543394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73736"/>
            <a:ext cx="8596668" cy="1435608"/>
          </a:xfrm>
        </p:spPr>
        <p:txBody>
          <a:bodyPr>
            <a:normAutofit/>
          </a:bodyPr>
          <a:lstStyle/>
          <a:p>
            <a:r>
              <a:rPr lang="en-US" sz="2800" dirty="0" smtClean="0">
                <a:latin typeface="Arial" panose="020B0604020202020204" pitchFamily="34" charset="0"/>
                <a:cs typeface="Arial" panose="020B0604020202020204" pitchFamily="34" charset="0"/>
              </a:rPr>
              <a:t/>
            </a:r>
            <a:br>
              <a:rPr lang="en-US" sz="2800" dirty="0" smtClean="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
            </a:r>
            <a:br>
              <a:rPr lang="en-US" sz="2800" dirty="0">
                <a:latin typeface="Arial" panose="020B0604020202020204" pitchFamily="34" charset="0"/>
                <a:cs typeface="Arial" panose="020B0604020202020204" pitchFamily="34" charset="0"/>
              </a:rPr>
            </a:br>
            <a:r>
              <a:rPr lang="en-US" sz="3100" dirty="0" smtClean="0">
                <a:latin typeface="Arial" panose="020B0604020202020204" pitchFamily="34" charset="0"/>
                <a:cs typeface="Arial" panose="020B0604020202020204" pitchFamily="34" charset="0"/>
              </a:rPr>
              <a:t>Helpful Hints</a:t>
            </a:r>
            <a:endParaRPr lang="en-US"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819657"/>
            <a:ext cx="8596668" cy="4965192"/>
          </a:xfrm>
        </p:spPr>
        <p:txBody>
          <a:bodyPr>
            <a:normAutofit fontScale="85000" lnSpcReduction="10000"/>
          </a:bodyPr>
          <a:lstStyle/>
          <a:p>
            <a:pPr marL="0" lvl="0" indent="0">
              <a:lnSpc>
                <a:spcPct val="160000"/>
              </a:lnSpc>
              <a:spcBef>
                <a:spcPts val="0"/>
              </a:spcBef>
              <a:buClrTx/>
              <a:buSzTx/>
              <a:buNone/>
              <a:defRPr/>
            </a:pPr>
            <a:r>
              <a:rPr lang="en-US" dirty="0">
                <a:solidFill>
                  <a:prstClr val="black"/>
                </a:solidFill>
                <a:latin typeface="Arial" panose="020B0604020202020204" pitchFamily="34" charset="0"/>
                <a:cs typeface="Arial" panose="020B0604020202020204" pitchFamily="34" charset="0"/>
              </a:rPr>
              <a:t>Here are a few helpful tips to improve your chances of becoming a Rural Program grant recipient: </a:t>
            </a:r>
          </a:p>
          <a:p>
            <a:pPr marL="0" lvl="0" indent="0">
              <a:spcBef>
                <a:spcPts val="0"/>
              </a:spcBef>
              <a:buClrTx/>
              <a:buSzTx/>
              <a:buNone/>
              <a:defRPr/>
            </a:pPr>
            <a:endParaRPr lang="en-US" dirty="0">
              <a:solidFill>
                <a:prstClr val="black"/>
              </a:solidFill>
              <a:latin typeface="Arial" panose="020B0604020202020204" pitchFamily="34" charset="0"/>
              <a:cs typeface="Arial" panose="020B0604020202020204" pitchFamily="34" charset="0"/>
            </a:endParaRPr>
          </a:p>
          <a:p>
            <a:pPr lvl="0">
              <a:lnSpc>
                <a:spcPct val="160000"/>
              </a:lnSpc>
              <a:spcBef>
                <a:spcPts val="0"/>
              </a:spcBef>
              <a:buClr>
                <a:schemeClr val="tx2"/>
              </a:buClr>
              <a:buSzTx/>
              <a:buFont typeface="Arial" panose="020B0604020202020204" pitchFamily="34" charset="0"/>
              <a:buChar char="►"/>
              <a:defRPr/>
            </a:pPr>
            <a:r>
              <a:rPr lang="en-US" b="1" dirty="0">
                <a:solidFill>
                  <a:prstClr val="black"/>
                </a:solidFill>
                <a:latin typeface="Arial" panose="020B0604020202020204" pitchFamily="34" charset="0"/>
                <a:cs typeface="Arial" panose="020B0604020202020204" pitchFamily="34" charset="0"/>
              </a:rPr>
              <a:t>READ</a:t>
            </a:r>
            <a:r>
              <a:rPr lang="en-US" dirty="0">
                <a:solidFill>
                  <a:prstClr val="black"/>
                </a:solidFill>
                <a:latin typeface="Arial" panose="020B0604020202020204" pitchFamily="34" charset="0"/>
                <a:cs typeface="Arial" panose="020B0604020202020204" pitchFamily="34" charset="0"/>
              </a:rPr>
              <a:t> the entire solicitation;</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Start preparing the application early;</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Attend to technical details;</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Use headings </a:t>
            </a:r>
            <a:r>
              <a:rPr lang="en-US" dirty="0" smtClean="0">
                <a:solidFill>
                  <a:prstClr val="black"/>
                </a:solidFill>
                <a:latin typeface="Arial" panose="020B0604020202020204" pitchFamily="34" charset="0"/>
                <a:cs typeface="Arial" panose="020B0604020202020204" pitchFamily="34" charset="0"/>
              </a:rPr>
              <a:t>and dark bold print to </a:t>
            </a:r>
            <a:r>
              <a:rPr lang="en-US" dirty="0">
                <a:solidFill>
                  <a:prstClr val="black"/>
                </a:solidFill>
                <a:latin typeface="Arial" panose="020B0604020202020204" pitchFamily="34" charset="0"/>
                <a:cs typeface="Arial" panose="020B0604020202020204" pitchFamily="34" charset="0"/>
              </a:rPr>
              <a:t>identify each section;</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Keep your audience in mind;</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Be organized and logical;</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Identifying the problem to be addressed;</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Print out final documents and carefully proofread and review your application to ensure accuracy and completion;</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Be careful in the use of attachment;</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Limit use of acronyms; and</a:t>
            </a:r>
          </a:p>
          <a:p>
            <a:pPr lvl="0">
              <a:lnSpc>
                <a:spcPct val="160000"/>
              </a:lnSpc>
              <a:spcBef>
                <a:spcPts val="0"/>
              </a:spcBef>
              <a:buClr>
                <a:schemeClr val="tx2"/>
              </a:buClr>
              <a:buSzTx/>
              <a:buFont typeface="Arial" panose="020B0604020202020204" pitchFamily="34" charset="0"/>
              <a:buChar char="►"/>
              <a:defRPr/>
            </a:pPr>
            <a:r>
              <a:rPr lang="en-US" dirty="0">
                <a:solidFill>
                  <a:prstClr val="black"/>
                </a:solidFill>
                <a:latin typeface="Arial" panose="020B0604020202020204" pitchFamily="34" charset="0"/>
                <a:cs typeface="Arial" panose="020B0604020202020204" pitchFamily="34" charset="0"/>
              </a:rPr>
              <a:t>Points of Contact must monitor their inbox for messages from Grants.gov and </a:t>
            </a:r>
            <a:r>
              <a:rPr lang="en-US" dirty="0" err="1">
                <a:solidFill>
                  <a:prstClr val="black"/>
                </a:solidFill>
                <a:latin typeface="Arial" panose="020B0604020202020204" pitchFamily="34" charset="0"/>
                <a:cs typeface="Arial" panose="020B0604020202020204" pitchFamily="34" charset="0"/>
              </a:rPr>
              <a:t>JustGrants</a:t>
            </a:r>
            <a:r>
              <a:rPr lang="en-US" dirty="0">
                <a:solidFill>
                  <a:prstClr val="black"/>
                </a:solidFill>
                <a:latin typeface="Arial" panose="020B0604020202020204" pitchFamily="34" charset="0"/>
                <a:cs typeface="Arial" panose="020B0604020202020204" pitchFamily="34" charset="0"/>
              </a:rPr>
              <a:t>.</a:t>
            </a:r>
          </a:p>
          <a:p>
            <a:endParaRPr lang="en-US" dirty="0"/>
          </a:p>
        </p:txBody>
      </p:sp>
    </p:spTree>
    <p:extLst>
      <p:ext uri="{BB962C8B-B14F-4D97-AF65-F5344CB8AC3E}">
        <p14:creationId xmlns:p14="http://schemas.microsoft.com/office/powerpoint/2010/main" val="35237129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
            </a:r>
            <a:br>
              <a:rPr lang="en-US" sz="2800" b="1" dirty="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Contact Information</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47500" lnSpcReduction="20000"/>
          </a:bodyPr>
          <a:lstStyle/>
          <a:p>
            <a:pPr marL="0" indent="0">
              <a:lnSpc>
                <a:spcPct val="150000"/>
              </a:lnSpc>
              <a:spcBef>
                <a:spcPts val="0"/>
              </a:spcBef>
              <a:buNone/>
            </a:pPr>
            <a:r>
              <a:rPr lang="en-US" sz="3200" b="1" dirty="0">
                <a:latin typeface="Arial" panose="020B0604020202020204" pitchFamily="34" charset="0"/>
                <a:cs typeface="Arial" panose="020B0604020202020204" pitchFamily="34" charset="0"/>
              </a:rPr>
              <a:t>OVW Rural Program Solicitation Point of Contact</a:t>
            </a:r>
          </a:p>
          <a:p>
            <a:pPr marL="0" indent="0">
              <a:lnSpc>
                <a:spcPct val="150000"/>
              </a:lnSpc>
              <a:spcBef>
                <a:spcPts val="0"/>
              </a:spcBef>
              <a:buNone/>
            </a:pPr>
            <a:r>
              <a:rPr lang="en-US" sz="3200" dirty="0">
                <a:latin typeface="Arial" panose="020B0604020202020204" pitchFamily="34" charset="0"/>
                <a:cs typeface="Arial" panose="020B0604020202020204" pitchFamily="34" charset="0"/>
              </a:rPr>
              <a:t>Ni’Cora Gray</a:t>
            </a:r>
          </a:p>
          <a:p>
            <a:pPr marL="0" indent="0">
              <a:lnSpc>
                <a:spcPct val="150000"/>
              </a:lnSpc>
              <a:spcBef>
                <a:spcPts val="0"/>
              </a:spcBef>
              <a:buNone/>
            </a:pPr>
            <a:r>
              <a:rPr lang="en-US" sz="3200" dirty="0">
                <a:latin typeface="Arial" panose="020B0604020202020204" pitchFamily="34" charset="0"/>
                <a:cs typeface="Arial" panose="020B0604020202020204" pitchFamily="34" charset="0"/>
              </a:rPr>
              <a:t>Email: </a:t>
            </a:r>
            <a:r>
              <a:rPr lang="en-US" sz="3200" dirty="0">
                <a:latin typeface="Arial" panose="020B0604020202020204" pitchFamily="34" charset="0"/>
                <a:cs typeface="Arial" panose="020B0604020202020204" pitchFamily="34" charset="0"/>
                <a:hlinkClick r:id="rId2"/>
              </a:rPr>
              <a:t>ovw.rural@usdoj.gov</a:t>
            </a:r>
            <a:r>
              <a:rPr lang="en-US" sz="3200" dirty="0">
                <a:latin typeface="Arial" panose="020B0604020202020204" pitchFamily="34" charset="0"/>
                <a:cs typeface="Arial" panose="020B0604020202020204" pitchFamily="34" charset="0"/>
              </a:rPr>
              <a:t> </a:t>
            </a:r>
          </a:p>
          <a:p>
            <a:pPr marL="0" indent="0">
              <a:lnSpc>
                <a:spcPct val="150000"/>
              </a:lnSpc>
              <a:spcBef>
                <a:spcPts val="0"/>
              </a:spcBef>
              <a:buNone/>
            </a:pPr>
            <a:r>
              <a:rPr lang="en-US" sz="3200" dirty="0">
                <a:latin typeface="Arial" panose="020B0604020202020204" pitchFamily="34" charset="0"/>
                <a:cs typeface="Arial" panose="020B0604020202020204" pitchFamily="34" charset="0"/>
              </a:rPr>
              <a:t>Phone: (202) 568-0107 </a:t>
            </a: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a:p>
            <a:pPr marL="0" indent="0">
              <a:lnSpc>
                <a:spcPct val="150000"/>
              </a:lnSpc>
              <a:spcBef>
                <a:spcPts val="0"/>
              </a:spcBef>
              <a:buNone/>
            </a:pPr>
            <a:r>
              <a:rPr lang="en-US" sz="3200" b="1" dirty="0">
                <a:latin typeface="Arial" panose="020B0604020202020204" pitchFamily="34" charset="0"/>
                <a:cs typeface="Arial" panose="020B0604020202020204" pitchFamily="34" charset="0"/>
              </a:rPr>
              <a:t>Grants.gov Applicant Support</a:t>
            </a:r>
          </a:p>
          <a:p>
            <a:pPr marL="0" lvl="0" indent="0">
              <a:lnSpc>
                <a:spcPct val="150000"/>
              </a:lnSpc>
              <a:spcBef>
                <a:spcPts val="0"/>
              </a:spcBef>
              <a:buClr>
                <a:srgbClr val="4A66AC"/>
              </a:buClr>
              <a:buNone/>
            </a:pPr>
            <a:r>
              <a:rPr lang="en-US" sz="3200" dirty="0">
                <a:solidFill>
                  <a:srgbClr val="000000"/>
                </a:solidFill>
                <a:latin typeface="Arial" panose="020B0604020202020204" pitchFamily="34" charset="0"/>
              </a:rPr>
              <a:t>Email: </a:t>
            </a:r>
            <a:r>
              <a:rPr lang="en-US" sz="3200" dirty="0">
                <a:solidFill>
                  <a:srgbClr val="000000"/>
                </a:solidFill>
                <a:latin typeface="Arial" panose="020B0604020202020204" pitchFamily="34" charset="0"/>
                <a:hlinkClick r:id="rId3"/>
              </a:rPr>
              <a:t>support@grants.gov</a:t>
            </a:r>
            <a:r>
              <a:rPr lang="en-US" sz="3200" dirty="0">
                <a:solidFill>
                  <a:srgbClr val="000000"/>
                </a:solidFill>
                <a:latin typeface="Arial" panose="020B0604020202020204" pitchFamily="34" charset="0"/>
              </a:rPr>
              <a:t>  </a:t>
            </a:r>
            <a:endParaRPr lang="en-US" sz="3200" dirty="0">
              <a:solidFill>
                <a:prstClr val="black">
                  <a:lumMod val="75000"/>
                  <a:lumOff val="25000"/>
                </a:prstClr>
              </a:solidFill>
              <a:latin typeface="Arial" panose="020B0604020202020204" pitchFamily="34" charset="0"/>
              <a:cs typeface="Arial" panose="020B0604020202020204" pitchFamily="34" charset="0"/>
            </a:endParaRPr>
          </a:p>
          <a:p>
            <a:pPr marL="0" indent="0">
              <a:lnSpc>
                <a:spcPct val="150000"/>
              </a:lnSpc>
              <a:spcBef>
                <a:spcPts val="0"/>
              </a:spcBef>
              <a:buNone/>
            </a:pPr>
            <a:r>
              <a:rPr lang="en-US" sz="3200" dirty="0">
                <a:solidFill>
                  <a:srgbClr val="000000"/>
                </a:solidFill>
                <a:latin typeface="Arial" panose="020B0604020202020204" pitchFamily="34" charset="0"/>
              </a:rPr>
              <a:t>Phone: 1-800-518-4726  </a:t>
            </a:r>
          </a:p>
          <a:p>
            <a:pPr marL="0" indent="0">
              <a:lnSpc>
                <a:spcPct val="150000"/>
              </a:lnSpc>
              <a:spcBef>
                <a:spcPts val="0"/>
              </a:spcBef>
              <a:buNone/>
            </a:pPr>
            <a:endParaRPr lang="en-US" sz="3200" dirty="0"/>
          </a:p>
          <a:p>
            <a:pPr marL="0" indent="0">
              <a:lnSpc>
                <a:spcPct val="150000"/>
              </a:lnSpc>
              <a:spcBef>
                <a:spcPts val="0"/>
              </a:spcBef>
              <a:buNone/>
            </a:pPr>
            <a:r>
              <a:rPr lang="en-US" sz="3200" b="1" dirty="0">
                <a:solidFill>
                  <a:srgbClr val="000000"/>
                </a:solidFill>
                <a:latin typeface="Arial" panose="020B0604020202020204" pitchFamily="34" charset="0"/>
              </a:rPr>
              <a:t>OVW </a:t>
            </a:r>
            <a:r>
              <a:rPr lang="en-US" sz="3200" b="1" dirty="0" err="1">
                <a:solidFill>
                  <a:srgbClr val="000000"/>
                </a:solidFill>
                <a:latin typeface="Arial" panose="020B0604020202020204" pitchFamily="34" charset="0"/>
              </a:rPr>
              <a:t>JustGrants</a:t>
            </a:r>
            <a:r>
              <a:rPr lang="en-US" sz="3200" b="1" dirty="0">
                <a:solidFill>
                  <a:srgbClr val="000000"/>
                </a:solidFill>
                <a:latin typeface="Arial" panose="020B0604020202020204" pitchFamily="34" charset="0"/>
              </a:rPr>
              <a:t> Support </a:t>
            </a:r>
            <a:r>
              <a:rPr lang="en-US" sz="3200" dirty="0">
                <a:solidFill>
                  <a:srgbClr val="000000"/>
                </a:solidFill>
                <a:latin typeface="Arial" panose="020B0604020202020204" pitchFamily="34" charset="0"/>
              </a:rPr>
              <a:t> </a:t>
            </a:r>
          </a:p>
          <a:p>
            <a:pPr marL="0" indent="0">
              <a:lnSpc>
                <a:spcPct val="150000"/>
              </a:lnSpc>
              <a:spcBef>
                <a:spcPts val="0"/>
              </a:spcBef>
              <a:buNone/>
            </a:pPr>
            <a:r>
              <a:rPr lang="en-US" sz="3200" dirty="0">
                <a:solidFill>
                  <a:srgbClr val="000000"/>
                </a:solidFill>
                <a:latin typeface="Arial" panose="020B0604020202020204" pitchFamily="34" charset="0"/>
              </a:rPr>
              <a:t>Email: </a:t>
            </a:r>
            <a:r>
              <a:rPr lang="en-US" sz="3200" dirty="0">
                <a:solidFill>
                  <a:srgbClr val="000000"/>
                </a:solidFill>
                <a:latin typeface="Arial" panose="020B0604020202020204" pitchFamily="34" charset="0"/>
                <a:hlinkClick r:id="rId4"/>
              </a:rPr>
              <a:t>OVW.JustGrantsSupport@usdoj.gov</a:t>
            </a:r>
            <a:r>
              <a:rPr lang="en-US" sz="3200" dirty="0">
                <a:solidFill>
                  <a:srgbClr val="000000"/>
                </a:solidFill>
                <a:latin typeface="Arial" panose="020B0604020202020204" pitchFamily="34" charset="0"/>
              </a:rPr>
              <a:t> </a:t>
            </a:r>
          </a:p>
          <a:p>
            <a:pPr marL="0" lvl="0" indent="0">
              <a:lnSpc>
                <a:spcPct val="150000"/>
              </a:lnSpc>
              <a:spcBef>
                <a:spcPts val="0"/>
              </a:spcBef>
              <a:buClr>
                <a:srgbClr val="4A66AC"/>
              </a:buClr>
              <a:buNone/>
            </a:pPr>
            <a:r>
              <a:rPr lang="en-US" sz="3200" dirty="0">
                <a:solidFill>
                  <a:srgbClr val="000000"/>
                </a:solidFill>
                <a:latin typeface="Arial" panose="020B0604020202020204" pitchFamily="34" charset="0"/>
              </a:rPr>
              <a:t>Phone: 1-866-655-4482</a:t>
            </a:r>
          </a:p>
        </p:txBody>
      </p:sp>
    </p:spTree>
    <p:extLst>
      <p:ext uri="{BB962C8B-B14F-4D97-AF65-F5344CB8AC3E}">
        <p14:creationId xmlns:p14="http://schemas.microsoft.com/office/powerpoint/2010/main" val="11624610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711520"/>
          </a:xfrm>
        </p:spPr>
        <p:txBody>
          <a:bodyPr>
            <a:normAutofit/>
          </a:bodyPr>
          <a:lstStyle/>
          <a:p>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sz="5400" dirty="0" smtClean="0">
                <a:latin typeface="Arial" panose="020B0604020202020204" pitchFamily="34" charset="0"/>
                <a:cs typeface="Arial" panose="020B0604020202020204" pitchFamily="34" charset="0"/>
              </a:rPr>
              <a:t>Thank </a:t>
            </a:r>
            <a:r>
              <a:rPr lang="en-US" sz="5400" dirty="0">
                <a:latin typeface="Arial" panose="020B0604020202020204" pitchFamily="34" charset="0"/>
                <a:cs typeface="Arial" panose="020B0604020202020204" pitchFamily="34" charset="0"/>
              </a:rPr>
              <a:t>you</a:t>
            </a:r>
          </a:p>
        </p:txBody>
      </p:sp>
      <p:pic>
        <p:nvPicPr>
          <p:cNvPr id="4" name="Content Placeholder 3"/>
          <p:cNvPicPr>
            <a:picLocks noGrp="1" noChangeAspect="1"/>
          </p:cNvPicPr>
          <p:nvPr>
            <p:ph idx="1"/>
          </p:nvPr>
        </p:nvPicPr>
        <p:blipFill>
          <a:blip r:embed="rId2"/>
          <a:stretch>
            <a:fillRect/>
          </a:stretch>
        </p:blipFill>
        <p:spPr>
          <a:xfrm>
            <a:off x="3198881" y="2321120"/>
            <a:ext cx="3554276" cy="3560373"/>
          </a:xfrm>
          <a:prstGeom prst="rect">
            <a:avLst/>
          </a:prstGeom>
        </p:spPr>
      </p:pic>
    </p:spTree>
    <p:extLst>
      <p:ext uri="{BB962C8B-B14F-4D97-AF65-F5344CB8AC3E}">
        <p14:creationId xmlns:p14="http://schemas.microsoft.com/office/powerpoint/2010/main" val="2044041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94521"/>
            <a:ext cx="8596668" cy="1361661"/>
          </a:xfrm>
        </p:spPr>
        <p:txBody>
          <a:bodyPr>
            <a:normAutofit/>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Grants to Support Rural Program</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150000"/>
              </a:lnSpc>
              <a:spcBef>
                <a:spcPts val="0"/>
              </a:spcBef>
              <a:buNone/>
            </a:pPr>
            <a:r>
              <a:rPr lang="en-US" sz="2800" dirty="0">
                <a:latin typeface="Arial" panose="020B0604020202020204" pitchFamily="34" charset="0"/>
                <a:cs typeface="Arial" panose="020B0604020202020204" pitchFamily="34" charset="0"/>
              </a:rPr>
              <a:t>The Rural Program supports efforts to enhance the safety of rural victims of domestic violence, dating violence, sexual assault, and stalking and supports projects uniquely designed to address and prevent these crimes in rural areas.</a:t>
            </a:r>
          </a:p>
        </p:txBody>
      </p:sp>
    </p:spTree>
    <p:extLst>
      <p:ext uri="{BB962C8B-B14F-4D97-AF65-F5344CB8AC3E}">
        <p14:creationId xmlns:p14="http://schemas.microsoft.com/office/powerpoint/2010/main" val="2775348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78" y="606288"/>
            <a:ext cx="7921256" cy="1431234"/>
          </a:xfrm>
        </p:spPr>
        <p:txBody>
          <a:bodyPr>
            <a:normAutofit/>
          </a:bodyPr>
          <a:lstStyle/>
          <a:p>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Purpose Areas </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76177" y="2037522"/>
            <a:ext cx="8308188" cy="4820478"/>
          </a:xfrm>
        </p:spPr>
        <p:txBody>
          <a:bodyPr>
            <a:normAutofit fontScale="25000" lnSpcReduction="20000"/>
          </a:bodyPr>
          <a:lstStyle/>
          <a:p>
            <a:pPr marL="0" indent="0">
              <a:lnSpc>
                <a:spcPct val="150000"/>
              </a:lnSpc>
              <a:spcBef>
                <a:spcPts val="0"/>
              </a:spcBef>
              <a:buNone/>
            </a:pPr>
            <a:endParaRPr lang="en-US" dirty="0" smtClean="0">
              <a:solidFill>
                <a:schemeClr val="accent1"/>
              </a:solidFill>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smtClean="0">
                <a:solidFill>
                  <a:schemeClr val="accent3">
                    <a:lumMod val="75000"/>
                  </a:schemeClr>
                </a:solidFill>
                <a:latin typeface="Arial" panose="020B0604020202020204" pitchFamily="34" charset="0"/>
                <a:cs typeface="Arial" panose="020B0604020202020204" pitchFamily="34" charset="0"/>
              </a:rPr>
              <a:t>1. </a:t>
            </a:r>
            <a:r>
              <a:rPr lang="en-US" sz="8000" dirty="0" smtClean="0">
                <a:latin typeface="Arial" panose="020B0604020202020204" pitchFamily="34" charset="0"/>
                <a:cs typeface="Arial" panose="020B0604020202020204" pitchFamily="34" charset="0"/>
              </a:rPr>
              <a:t>To </a:t>
            </a:r>
            <a:r>
              <a:rPr lang="en-US" sz="8000" dirty="0">
                <a:latin typeface="Arial" panose="020B0604020202020204" pitchFamily="34" charset="0"/>
                <a:cs typeface="Arial" panose="020B0604020202020204" pitchFamily="34" charset="0"/>
              </a:rPr>
              <a:t>identify, assess, and appropriately respond to child, youth, and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smtClean="0">
                <a:latin typeface="Arial" panose="020B0604020202020204" pitchFamily="34" charset="0"/>
                <a:cs typeface="Arial" panose="020B0604020202020204" pitchFamily="34" charset="0"/>
              </a:rPr>
              <a:t>    adult victims of </a:t>
            </a:r>
            <a:r>
              <a:rPr lang="en-US" sz="8000" dirty="0">
                <a:latin typeface="Arial" panose="020B0604020202020204" pitchFamily="34" charset="0"/>
                <a:cs typeface="Arial" panose="020B0604020202020204" pitchFamily="34" charset="0"/>
              </a:rPr>
              <a:t>domestic violence, sexual assault, dating violence, </a:t>
            </a:r>
            <a:r>
              <a:rPr lang="en-US" sz="8000" dirty="0" smtClean="0">
                <a:latin typeface="Arial" panose="020B0604020202020204" pitchFamily="34" charset="0"/>
                <a:cs typeface="Arial" panose="020B0604020202020204" pitchFamily="34" charset="0"/>
              </a:rPr>
              <a:t> </a:t>
            </a: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and </a:t>
            </a:r>
            <a:r>
              <a:rPr lang="en-US" sz="8000" dirty="0">
                <a:latin typeface="Arial" panose="020B0604020202020204" pitchFamily="34" charset="0"/>
                <a:cs typeface="Arial" panose="020B0604020202020204" pitchFamily="34" charset="0"/>
              </a:rPr>
              <a:t>stalking </a:t>
            </a:r>
            <a:r>
              <a:rPr lang="en-US" sz="8000" dirty="0" smtClean="0">
                <a:latin typeface="Arial" panose="020B0604020202020204" pitchFamily="34" charset="0"/>
                <a:cs typeface="Arial" panose="020B0604020202020204" pitchFamily="34" charset="0"/>
              </a:rPr>
              <a:t>in </a:t>
            </a:r>
            <a:r>
              <a:rPr lang="en-US" sz="8000" dirty="0">
                <a:latin typeface="Arial" panose="020B0604020202020204" pitchFamily="34" charset="0"/>
                <a:cs typeface="Arial" panose="020B0604020202020204" pitchFamily="34" charset="0"/>
              </a:rPr>
              <a:t>rural </a:t>
            </a:r>
            <a:r>
              <a:rPr lang="en-US" sz="8000" dirty="0" smtClean="0">
                <a:latin typeface="Arial" panose="020B0604020202020204" pitchFamily="34" charset="0"/>
                <a:cs typeface="Arial" panose="020B0604020202020204" pitchFamily="34" charset="0"/>
              </a:rPr>
              <a:t>communities</a:t>
            </a:r>
            <a:r>
              <a:rPr lang="en-US" sz="8000" dirty="0">
                <a:latin typeface="Arial" panose="020B0604020202020204" pitchFamily="34" charset="0"/>
                <a:cs typeface="Arial" panose="020B0604020202020204" pitchFamily="34" charset="0"/>
              </a:rPr>
              <a:t>, by encouraging collaboration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among domestic violence, dating violence</a:t>
            </a:r>
            <a:r>
              <a:rPr lang="en-US" sz="8000" dirty="0">
                <a:latin typeface="Arial" panose="020B0604020202020204" pitchFamily="34" charset="0"/>
                <a:cs typeface="Arial" panose="020B0604020202020204" pitchFamily="34" charset="0"/>
              </a:rPr>
              <a:t>, sexual assault, and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stalking </a:t>
            </a:r>
            <a:r>
              <a:rPr lang="en-US" sz="8000" dirty="0">
                <a:latin typeface="Arial" panose="020B0604020202020204" pitchFamily="34" charset="0"/>
                <a:cs typeface="Arial" panose="020B0604020202020204" pitchFamily="34" charset="0"/>
              </a:rPr>
              <a:t>victim service </a:t>
            </a:r>
            <a:r>
              <a:rPr lang="en-US" sz="8000" dirty="0" smtClean="0">
                <a:latin typeface="Arial" panose="020B0604020202020204" pitchFamily="34" charset="0"/>
                <a:cs typeface="Arial" panose="020B0604020202020204" pitchFamily="34" charset="0"/>
              </a:rPr>
              <a:t>providers</a:t>
            </a: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law enforcement agencies</a:t>
            </a:r>
            <a:r>
              <a:rPr lang="en-US" sz="8000" dirty="0">
                <a:latin typeface="Arial" panose="020B0604020202020204" pitchFamily="34" charset="0"/>
                <a:cs typeface="Arial" panose="020B0604020202020204" pitchFamily="34" charset="0"/>
              </a:rPr>
              <a:t>;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prosecutors</a:t>
            </a:r>
            <a:r>
              <a:rPr lang="en-US" sz="8000" dirty="0">
                <a:latin typeface="Arial" panose="020B0604020202020204" pitchFamily="34" charset="0"/>
                <a:cs typeface="Arial" panose="020B0604020202020204" pitchFamily="34" charset="0"/>
              </a:rPr>
              <a:t>; courts; other criminal </a:t>
            </a:r>
            <a:r>
              <a:rPr lang="en-US" sz="8000" dirty="0" smtClean="0">
                <a:latin typeface="Arial" panose="020B0604020202020204" pitchFamily="34" charset="0"/>
                <a:cs typeface="Arial" panose="020B0604020202020204" pitchFamily="34" charset="0"/>
              </a:rPr>
              <a:t>justice </a:t>
            </a:r>
            <a:r>
              <a:rPr lang="en-US" sz="8000" dirty="0">
                <a:latin typeface="Arial" panose="020B0604020202020204" pitchFamily="34" charset="0"/>
                <a:cs typeface="Arial" panose="020B0604020202020204" pitchFamily="34" charset="0"/>
              </a:rPr>
              <a:t>service </a:t>
            </a:r>
            <a:r>
              <a:rPr lang="en-US" sz="8000" dirty="0" smtClean="0">
                <a:latin typeface="Arial" panose="020B0604020202020204" pitchFamily="34" charset="0"/>
                <a:cs typeface="Arial" panose="020B0604020202020204" pitchFamily="34" charset="0"/>
              </a:rPr>
              <a:t>providers</a:t>
            </a:r>
            <a:r>
              <a:rPr lang="en-US" sz="8000" dirty="0">
                <a:latin typeface="Arial" panose="020B0604020202020204" pitchFamily="34" charset="0"/>
                <a:cs typeface="Arial" panose="020B0604020202020204" pitchFamily="34" charset="0"/>
              </a:rPr>
              <a:t>; human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and community </a:t>
            </a:r>
            <a:r>
              <a:rPr lang="en-US" sz="8000" dirty="0">
                <a:latin typeface="Arial" panose="020B0604020202020204" pitchFamily="34" charset="0"/>
                <a:cs typeface="Arial" panose="020B0604020202020204" pitchFamily="34" charset="0"/>
              </a:rPr>
              <a:t>service </a:t>
            </a:r>
            <a:r>
              <a:rPr lang="en-US" sz="8000" dirty="0" smtClean="0">
                <a:latin typeface="Arial" panose="020B0604020202020204" pitchFamily="34" charset="0"/>
                <a:cs typeface="Arial" panose="020B0604020202020204" pitchFamily="34" charset="0"/>
              </a:rPr>
              <a:t>providers; educational </a:t>
            </a:r>
            <a:r>
              <a:rPr lang="en-US" sz="8000" dirty="0">
                <a:latin typeface="Arial" panose="020B0604020202020204" pitchFamily="34" charset="0"/>
                <a:cs typeface="Arial" panose="020B0604020202020204" pitchFamily="34" charset="0"/>
              </a:rPr>
              <a:t>institutions; </a:t>
            </a:r>
            <a:r>
              <a:rPr lang="en-US" sz="8000" dirty="0" smtClean="0">
                <a:latin typeface="Arial" panose="020B0604020202020204" pitchFamily="34" charset="0"/>
                <a:cs typeface="Arial" panose="020B0604020202020204" pitchFamily="34" charset="0"/>
              </a:rPr>
              <a:t>and </a:t>
            </a:r>
            <a:r>
              <a:rPr lang="en-US" sz="8000" dirty="0">
                <a:latin typeface="Arial" panose="020B0604020202020204" pitchFamily="34" charset="0"/>
                <a:cs typeface="Arial" panose="020B0604020202020204" pitchFamily="34" charset="0"/>
              </a:rPr>
              <a:t>health </a:t>
            </a:r>
            <a:endParaRPr lang="en-US" sz="80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8000" dirty="0">
                <a:latin typeface="Arial" panose="020B0604020202020204" pitchFamily="34" charset="0"/>
                <a:cs typeface="Arial" panose="020B0604020202020204" pitchFamily="34" charset="0"/>
              </a:rPr>
              <a:t> </a:t>
            </a:r>
            <a:r>
              <a:rPr lang="en-US" sz="8000" dirty="0" smtClean="0">
                <a:latin typeface="Arial" panose="020B0604020202020204" pitchFamily="34" charset="0"/>
                <a:cs typeface="Arial" panose="020B0604020202020204" pitchFamily="34" charset="0"/>
              </a:rPr>
              <a:t>   care providers, including </a:t>
            </a:r>
            <a:r>
              <a:rPr lang="en-US" sz="8000" dirty="0">
                <a:latin typeface="Arial" panose="020B0604020202020204" pitchFamily="34" charset="0"/>
                <a:cs typeface="Arial" panose="020B0604020202020204" pitchFamily="34" charset="0"/>
              </a:rPr>
              <a:t>sexual </a:t>
            </a:r>
            <a:r>
              <a:rPr lang="en-US" sz="8000" dirty="0" smtClean="0">
                <a:latin typeface="Arial" panose="020B0604020202020204" pitchFamily="34" charset="0"/>
                <a:cs typeface="Arial" panose="020B0604020202020204" pitchFamily="34" charset="0"/>
              </a:rPr>
              <a:t>assault </a:t>
            </a:r>
            <a:r>
              <a:rPr lang="en-US" sz="8000" dirty="0">
                <a:latin typeface="Arial" panose="020B0604020202020204" pitchFamily="34" charset="0"/>
                <a:cs typeface="Arial" panose="020B0604020202020204" pitchFamily="34" charset="0"/>
              </a:rPr>
              <a:t>forensic examiners; </a:t>
            </a:r>
          </a:p>
          <a:p>
            <a:pPr marL="0" indent="0">
              <a:lnSpc>
                <a:spcPct val="150000"/>
              </a:lnSpc>
              <a:spcBef>
                <a:spcPts val="0"/>
              </a:spcBef>
              <a:buNone/>
            </a:pPr>
            <a:endParaRPr lang="en-US" sz="3200" dirty="0">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smtClean="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smtClean="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smtClean="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smtClean="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a:solidFill>
                <a:schemeClr val="accent1"/>
              </a:solidFill>
              <a:latin typeface="Arial" panose="020B0604020202020204" pitchFamily="34" charset="0"/>
              <a:cs typeface="Arial" panose="020B0604020202020204" pitchFamily="34" charset="0"/>
            </a:endParaRPr>
          </a:p>
          <a:p>
            <a:pPr marL="0" indent="0">
              <a:lnSpc>
                <a:spcPct val="150000"/>
              </a:lnSpc>
              <a:spcBef>
                <a:spcPts val="0"/>
              </a:spcBef>
              <a:buNone/>
            </a:pPr>
            <a:endParaRPr lang="en-US" sz="15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5607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023730"/>
            <a:ext cx="8596667" cy="844827"/>
          </a:xfrm>
        </p:spPr>
        <p:txBody>
          <a:bodyPr>
            <a:normAutofit/>
          </a:bodyPr>
          <a:lstStyle/>
          <a:p>
            <a:r>
              <a:rPr lang="en-US" sz="3200" b="1" dirty="0" smtClean="0">
                <a:latin typeface="Arial" panose="020B0604020202020204" pitchFamily="34" charset="0"/>
                <a:cs typeface="Arial" panose="020B0604020202020204" pitchFamily="34" charset="0"/>
              </a:rPr>
              <a:t>Purpose Areas (</a:t>
            </a:r>
            <a:r>
              <a:rPr lang="en-US" sz="3200" b="1" dirty="0" err="1" smtClean="0">
                <a:latin typeface="Arial" panose="020B0604020202020204" pitchFamily="34" charset="0"/>
                <a:cs typeface="Arial" panose="020B0604020202020204" pitchFamily="34" charset="0"/>
              </a:rPr>
              <a:t>con’t</a:t>
            </a:r>
            <a:r>
              <a:rPr lang="en-US" sz="3200" b="1" dirty="0" smtClean="0">
                <a:latin typeface="Arial" panose="020B0604020202020204" pitchFamily="34" charset="0"/>
                <a:cs typeface="Arial" panose="020B0604020202020204" pitchFamily="34" charset="0"/>
              </a:rPr>
              <a:t>) </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5" y="1868558"/>
            <a:ext cx="9072954" cy="4750904"/>
          </a:xfrm>
        </p:spPr>
        <p:txBody>
          <a:bodyPr>
            <a:noAutofit/>
          </a:bodyPr>
          <a:lstStyle/>
          <a:p>
            <a:pPr marL="0" indent="0">
              <a:lnSpc>
                <a:spcPct val="150000"/>
              </a:lnSpc>
              <a:spcBef>
                <a:spcPts val="0"/>
              </a:spcBef>
              <a:buNone/>
            </a:pPr>
            <a:r>
              <a:rPr lang="en-US" sz="2000" dirty="0">
                <a:solidFill>
                  <a:schemeClr val="accent1"/>
                </a:solidFill>
                <a:latin typeface="Arial" panose="020B0604020202020204" pitchFamily="34" charset="0"/>
                <a:cs typeface="Arial" panose="020B0604020202020204" pitchFamily="34" charset="0"/>
              </a:rPr>
              <a:t>2. </a:t>
            </a:r>
            <a:r>
              <a:rPr lang="en-US" sz="2000" dirty="0">
                <a:latin typeface="Arial" panose="020B0604020202020204" pitchFamily="34" charset="0"/>
                <a:cs typeface="Arial" panose="020B0604020202020204" pitchFamily="34" charset="0"/>
              </a:rPr>
              <a:t>To establish and expand nonprofit, nongovernmental, State, tribal, territorial, </a:t>
            </a:r>
            <a:r>
              <a:rPr lang="en-US" sz="2000" dirty="0" smtClean="0">
                <a:latin typeface="Arial" panose="020B0604020202020204" pitchFamily="34" charset="0"/>
                <a:cs typeface="Arial" panose="020B0604020202020204" pitchFamily="34" charset="0"/>
              </a:rPr>
              <a:t>   </a:t>
            </a:r>
          </a:p>
          <a:p>
            <a:pPr marL="0" indent="0">
              <a:lnSpc>
                <a:spcPct val="150000"/>
              </a:lnSpc>
              <a:spcBef>
                <a:spcPts val="0"/>
              </a:spcBef>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and </a:t>
            </a:r>
            <a:r>
              <a:rPr lang="en-US" sz="2000" dirty="0">
                <a:latin typeface="Arial" panose="020B0604020202020204" pitchFamily="34" charset="0"/>
                <a:cs typeface="Arial" panose="020B0604020202020204" pitchFamily="34" charset="0"/>
              </a:rPr>
              <a:t>local </a:t>
            </a:r>
            <a:r>
              <a:rPr lang="en-US" sz="2000" dirty="0" smtClean="0">
                <a:latin typeface="Arial" panose="020B0604020202020204" pitchFamily="34" charset="0"/>
                <a:cs typeface="Arial" panose="020B0604020202020204" pitchFamily="34" charset="0"/>
              </a:rPr>
              <a:t>government </a:t>
            </a:r>
            <a:r>
              <a:rPr lang="en-US" sz="2000" dirty="0">
                <a:latin typeface="Arial" panose="020B0604020202020204" pitchFamily="34" charset="0"/>
                <a:cs typeface="Arial" panose="020B0604020202020204" pitchFamily="34" charset="0"/>
              </a:rPr>
              <a:t>victim services in rural communities to child, youth, </a:t>
            </a:r>
            <a:endParaRPr lang="en-US" sz="2000" dirty="0" smtClean="0">
              <a:latin typeface="Arial" panose="020B0604020202020204" pitchFamily="34" charset="0"/>
              <a:cs typeface="Arial" panose="020B0604020202020204" pitchFamily="34" charset="0"/>
            </a:endParaRPr>
          </a:p>
          <a:p>
            <a:pPr marL="0" indent="0">
              <a:lnSpc>
                <a:spcPct val="150000"/>
              </a:lnSpc>
              <a:spcBef>
                <a:spcPts val="0"/>
              </a:spcBef>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and </a:t>
            </a:r>
            <a:r>
              <a:rPr lang="en-US" sz="2000" dirty="0">
                <a:latin typeface="Arial" panose="020B0604020202020204" pitchFamily="34" charset="0"/>
                <a:cs typeface="Arial" panose="020B0604020202020204" pitchFamily="34" charset="0"/>
              </a:rPr>
              <a:t>adult victims; and </a:t>
            </a:r>
            <a:endParaRPr lang="en-US" sz="2000" dirty="0" smtClean="0">
              <a:latin typeface="Arial" panose="020B0604020202020204" pitchFamily="34" charset="0"/>
              <a:cs typeface="Arial" panose="020B0604020202020204" pitchFamily="34" charset="0"/>
            </a:endParaRPr>
          </a:p>
          <a:p>
            <a:pPr marL="0" indent="0">
              <a:lnSpc>
                <a:spcPct val="150000"/>
              </a:lnSpc>
              <a:spcBef>
                <a:spcPts val="0"/>
              </a:spcBef>
              <a:buNone/>
            </a:pPr>
            <a:endParaRPr lang="en-US" sz="1100" dirty="0">
              <a:solidFill>
                <a:schemeClr val="accent1"/>
              </a:solidFill>
              <a:latin typeface="Arial" panose="020B0604020202020204" pitchFamily="34" charset="0"/>
            </a:endParaRPr>
          </a:p>
          <a:p>
            <a:pPr marL="0" indent="0">
              <a:lnSpc>
                <a:spcPct val="150000"/>
              </a:lnSpc>
              <a:spcBef>
                <a:spcPts val="0"/>
              </a:spcBef>
              <a:buNone/>
            </a:pPr>
            <a:r>
              <a:rPr lang="en-US" sz="2000" dirty="0" smtClean="0">
                <a:solidFill>
                  <a:schemeClr val="accent1"/>
                </a:solidFill>
                <a:latin typeface="Arial" panose="020B0604020202020204" pitchFamily="34" charset="0"/>
              </a:rPr>
              <a:t>3. </a:t>
            </a:r>
            <a:r>
              <a:rPr lang="en-US" sz="2000" dirty="0" smtClean="0">
                <a:solidFill>
                  <a:srgbClr val="000000"/>
                </a:solidFill>
                <a:latin typeface="Arial" panose="020B0604020202020204" pitchFamily="34" charset="0"/>
              </a:rPr>
              <a:t>To </a:t>
            </a:r>
            <a:r>
              <a:rPr lang="en-US" sz="2000" dirty="0">
                <a:solidFill>
                  <a:srgbClr val="000000"/>
                </a:solidFill>
                <a:latin typeface="Arial" panose="020B0604020202020204" pitchFamily="34" charset="0"/>
              </a:rPr>
              <a:t>increase the safety and well-being of women and children in </a:t>
            </a:r>
            <a:r>
              <a:rPr lang="en-US" sz="2000" dirty="0" smtClean="0">
                <a:solidFill>
                  <a:srgbClr val="000000"/>
                </a:solidFill>
                <a:latin typeface="Arial" panose="020B0604020202020204" pitchFamily="34" charset="0"/>
              </a:rPr>
              <a:t>rural </a:t>
            </a:r>
          </a:p>
          <a:p>
            <a:pPr marL="0" indent="0">
              <a:lnSpc>
                <a:spcPct val="150000"/>
              </a:lnSpc>
              <a:spcBef>
                <a:spcPts val="0"/>
              </a:spcBef>
              <a:buNone/>
            </a:pPr>
            <a:r>
              <a:rPr lang="en-US" sz="2000" dirty="0" smtClean="0">
                <a:solidFill>
                  <a:srgbClr val="000000"/>
                </a:solidFill>
                <a:latin typeface="Arial" panose="020B0604020202020204" pitchFamily="34" charset="0"/>
              </a:rPr>
              <a:t>    communities</a:t>
            </a:r>
            <a:r>
              <a:rPr lang="en-US" sz="2000" dirty="0">
                <a:solidFill>
                  <a:srgbClr val="000000"/>
                </a:solidFill>
                <a:latin typeface="Arial" panose="020B0604020202020204" pitchFamily="34" charset="0"/>
              </a:rPr>
              <a:t>, </a:t>
            </a:r>
            <a:r>
              <a:rPr lang="en-US" sz="2000" dirty="0" smtClean="0">
                <a:solidFill>
                  <a:srgbClr val="000000"/>
                </a:solidFill>
                <a:latin typeface="Arial" panose="020B0604020202020204" pitchFamily="34" charset="0"/>
              </a:rPr>
              <a:t>by--      </a:t>
            </a:r>
          </a:p>
          <a:p>
            <a:pPr marL="0" indent="0">
              <a:lnSpc>
                <a:spcPct val="150000"/>
              </a:lnSpc>
              <a:spcBef>
                <a:spcPts val="0"/>
              </a:spcBef>
              <a:buNone/>
            </a:pPr>
            <a:r>
              <a:rPr lang="en-US" sz="2000" dirty="0">
                <a:solidFill>
                  <a:srgbClr val="000000"/>
                </a:solidFill>
                <a:latin typeface="Arial" panose="020B0604020202020204" pitchFamily="34" charset="0"/>
              </a:rPr>
              <a:t> </a:t>
            </a:r>
            <a:r>
              <a:rPr lang="en-US" sz="2000" dirty="0" smtClean="0">
                <a:solidFill>
                  <a:srgbClr val="000000"/>
                </a:solidFill>
                <a:latin typeface="Arial" panose="020B0604020202020204" pitchFamily="34" charset="0"/>
              </a:rPr>
              <a:t>  (</a:t>
            </a:r>
            <a:r>
              <a:rPr lang="en-US" sz="2000" dirty="0">
                <a:solidFill>
                  <a:srgbClr val="000000"/>
                </a:solidFill>
                <a:latin typeface="Arial" panose="020B0604020202020204" pitchFamily="34" charset="0"/>
              </a:rPr>
              <a:t>A) dealing directly and immediately with domestic violence, </a:t>
            </a:r>
            <a:r>
              <a:rPr lang="en-US" sz="2000" dirty="0" smtClean="0">
                <a:solidFill>
                  <a:srgbClr val="000000"/>
                </a:solidFill>
                <a:latin typeface="Arial" panose="020B0604020202020204" pitchFamily="34" charset="0"/>
              </a:rPr>
              <a:t>sexual assault</a:t>
            </a:r>
            <a:r>
              <a:rPr lang="en-US" sz="2000" dirty="0">
                <a:solidFill>
                  <a:srgbClr val="000000"/>
                </a:solidFill>
                <a:latin typeface="Arial" panose="020B0604020202020204" pitchFamily="34" charset="0"/>
              </a:rPr>
              <a:t>, </a:t>
            </a:r>
            <a:endParaRPr lang="en-US" sz="2000" dirty="0" smtClean="0">
              <a:solidFill>
                <a:srgbClr val="000000"/>
              </a:solidFill>
              <a:latin typeface="Arial" panose="020B0604020202020204" pitchFamily="34" charset="0"/>
            </a:endParaRPr>
          </a:p>
          <a:p>
            <a:pPr marL="0" indent="0">
              <a:lnSpc>
                <a:spcPct val="150000"/>
              </a:lnSpc>
              <a:spcBef>
                <a:spcPts val="0"/>
              </a:spcBef>
              <a:buNone/>
            </a:pPr>
            <a:r>
              <a:rPr lang="en-US" sz="2000" dirty="0" smtClean="0">
                <a:solidFill>
                  <a:srgbClr val="000000"/>
                </a:solidFill>
                <a:latin typeface="Arial" panose="020B0604020202020204" pitchFamily="34" charset="0"/>
              </a:rPr>
              <a:t>    dating violence</a:t>
            </a:r>
            <a:r>
              <a:rPr lang="en-US" sz="2000" dirty="0">
                <a:solidFill>
                  <a:srgbClr val="000000"/>
                </a:solidFill>
                <a:latin typeface="Arial" panose="020B0604020202020204" pitchFamily="34" charset="0"/>
              </a:rPr>
              <a:t>, </a:t>
            </a:r>
            <a:r>
              <a:rPr lang="en-US" sz="2000" dirty="0" smtClean="0">
                <a:solidFill>
                  <a:srgbClr val="000000"/>
                </a:solidFill>
                <a:latin typeface="Arial" panose="020B0604020202020204" pitchFamily="34" charset="0"/>
              </a:rPr>
              <a:t>and stalking </a:t>
            </a:r>
            <a:r>
              <a:rPr lang="en-US" sz="2000" dirty="0">
                <a:solidFill>
                  <a:srgbClr val="000000"/>
                </a:solidFill>
                <a:latin typeface="Arial" panose="020B0604020202020204" pitchFamily="34" charset="0"/>
              </a:rPr>
              <a:t>occurring in rural communities; and </a:t>
            </a:r>
          </a:p>
          <a:p>
            <a:pPr marL="0" indent="0">
              <a:lnSpc>
                <a:spcPct val="150000"/>
              </a:lnSpc>
              <a:spcBef>
                <a:spcPts val="0"/>
              </a:spcBef>
              <a:buNone/>
            </a:pPr>
            <a:r>
              <a:rPr lang="en-US" sz="2000" dirty="0" smtClean="0">
                <a:solidFill>
                  <a:srgbClr val="000000"/>
                </a:solidFill>
                <a:latin typeface="Arial" panose="020B0604020202020204" pitchFamily="34" charset="0"/>
              </a:rPr>
              <a:t>   (</a:t>
            </a:r>
            <a:r>
              <a:rPr lang="en-US" sz="2000" dirty="0">
                <a:solidFill>
                  <a:srgbClr val="000000"/>
                </a:solidFill>
                <a:latin typeface="Arial" panose="020B0604020202020204" pitchFamily="34" charset="0"/>
              </a:rPr>
              <a:t>B) creating and implementing strategies to increase awareness </a:t>
            </a:r>
            <a:r>
              <a:rPr lang="en-US" sz="2000" dirty="0" smtClean="0">
                <a:solidFill>
                  <a:srgbClr val="000000"/>
                </a:solidFill>
                <a:latin typeface="Arial" panose="020B0604020202020204" pitchFamily="34" charset="0"/>
              </a:rPr>
              <a:t>and prevent </a:t>
            </a:r>
          </a:p>
          <a:p>
            <a:pPr marL="0" indent="0">
              <a:lnSpc>
                <a:spcPct val="150000"/>
              </a:lnSpc>
              <a:spcBef>
                <a:spcPts val="0"/>
              </a:spcBef>
              <a:buNone/>
            </a:pPr>
            <a:r>
              <a:rPr lang="en-US" sz="2000" dirty="0" smtClean="0">
                <a:solidFill>
                  <a:srgbClr val="000000"/>
                </a:solidFill>
                <a:latin typeface="Arial" panose="020B0604020202020204" pitchFamily="34" charset="0"/>
              </a:rPr>
              <a:t>   domestic violence</a:t>
            </a:r>
            <a:r>
              <a:rPr lang="en-US" sz="2000" dirty="0">
                <a:solidFill>
                  <a:srgbClr val="000000"/>
                </a:solidFill>
                <a:latin typeface="Arial" panose="020B0604020202020204" pitchFamily="34" charset="0"/>
              </a:rPr>
              <a:t>, </a:t>
            </a:r>
            <a:r>
              <a:rPr lang="en-US" sz="2000" dirty="0" smtClean="0">
                <a:solidFill>
                  <a:srgbClr val="000000"/>
                </a:solidFill>
                <a:latin typeface="Arial" panose="020B0604020202020204" pitchFamily="34" charset="0"/>
              </a:rPr>
              <a:t>sexual assault</a:t>
            </a:r>
            <a:r>
              <a:rPr lang="en-US" sz="2000" dirty="0">
                <a:solidFill>
                  <a:srgbClr val="000000"/>
                </a:solidFill>
                <a:latin typeface="Arial" panose="020B0604020202020204" pitchFamily="34" charset="0"/>
              </a:rPr>
              <a:t>, dating violence, and stalking.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6901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151" y="477078"/>
            <a:ext cx="8029346" cy="1252331"/>
          </a:xfrm>
        </p:spPr>
        <p:txBody>
          <a:bodyPr>
            <a:normAutofit fontScale="90000"/>
          </a:bodyPr>
          <a:lstStyle/>
          <a:p>
            <a:r>
              <a:rPr lang="en-US" sz="2600" b="1" dirty="0" smtClean="0">
                <a:latin typeface="Arial" panose="020B0604020202020204" pitchFamily="34" charset="0"/>
                <a:cs typeface="Arial" panose="020B0604020202020204" pitchFamily="34" charset="0"/>
              </a:rPr>
              <a:t/>
            </a:r>
            <a:br>
              <a:rPr lang="en-US" sz="2600" b="1" dirty="0" smtClean="0">
                <a:latin typeface="Arial" panose="020B0604020202020204" pitchFamily="34" charset="0"/>
                <a:cs typeface="Arial" panose="020B0604020202020204" pitchFamily="34" charset="0"/>
              </a:rPr>
            </a:br>
            <a:r>
              <a:rPr lang="en-US" sz="2600" b="1" dirty="0" smtClean="0">
                <a:latin typeface="Arial" panose="020B0604020202020204" pitchFamily="34" charset="0"/>
                <a:cs typeface="Arial" panose="020B0604020202020204" pitchFamily="34" charset="0"/>
              </a:rPr>
              <a:t/>
            </a:r>
            <a:br>
              <a:rPr lang="en-US" sz="2600" b="1" dirty="0" smtClean="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Strategies</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07150" y="1838739"/>
            <a:ext cx="9053075" cy="4860235"/>
          </a:xfrm>
        </p:spPr>
        <p:txBody>
          <a:bodyPr>
            <a:normAutofit fontScale="25000" lnSpcReduction="20000"/>
          </a:bodyPr>
          <a:lstStyle/>
          <a:p>
            <a:pPr marL="0" indent="0">
              <a:lnSpc>
                <a:spcPct val="170000"/>
              </a:lnSpc>
              <a:spcBef>
                <a:spcPts val="0"/>
              </a:spcBef>
              <a:buNone/>
            </a:pPr>
            <a:r>
              <a:rPr lang="en-US" sz="7600" dirty="0" smtClean="0">
                <a:solidFill>
                  <a:schemeClr val="accent1"/>
                </a:solidFill>
                <a:latin typeface="Arial" panose="020B0604020202020204" pitchFamily="34" charset="0"/>
                <a:cs typeface="Arial" panose="020B0604020202020204" pitchFamily="34" charset="0"/>
              </a:rPr>
              <a:t>1. </a:t>
            </a:r>
            <a:r>
              <a:rPr lang="en-US" sz="7600" dirty="0" smtClean="0">
                <a:latin typeface="Arial" panose="020B0604020202020204" pitchFamily="34" charset="0"/>
                <a:cs typeface="Arial" panose="020B0604020202020204" pitchFamily="34" charset="0"/>
              </a:rPr>
              <a:t>Implementing</a:t>
            </a:r>
            <a:r>
              <a:rPr lang="en-US" sz="7600" dirty="0">
                <a:latin typeface="Arial" panose="020B0604020202020204" pitchFamily="34" charset="0"/>
                <a:cs typeface="Arial" panose="020B0604020202020204" pitchFamily="34" charset="0"/>
              </a:rPr>
              <a:t>, expanding, and establishing cooperative efforts and projects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smtClean="0">
                <a:latin typeface="Arial" panose="020B0604020202020204" pitchFamily="34" charset="0"/>
                <a:cs typeface="Arial" panose="020B0604020202020204" pitchFamily="34" charset="0"/>
              </a:rPr>
              <a:t>    among law enforcement officers, prosecutors</a:t>
            </a:r>
            <a:r>
              <a:rPr lang="en-US" sz="7600" dirty="0">
                <a:latin typeface="Arial" panose="020B0604020202020204" pitchFamily="34" charset="0"/>
                <a:cs typeface="Arial" panose="020B0604020202020204" pitchFamily="34" charset="0"/>
              </a:rPr>
              <a:t>, victim service providers, and </a:t>
            </a:r>
            <a:r>
              <a:rPr lang="en-US" sz="7600" dirty="0" smtClean="0">
                <a:latin typeface="Arial" panose="020B0604020202020204" pitchFamily="34" charset="0"/>
                <a:cs typeface="Arial" panose="020B0604020202020204" pitchFamily="34" charset="0"/>
              </a:rPr>
              <a:t>  </a:t>
            </a: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other </a:t>
            </a:r>
            <a:r>
              <a:rPr lang="en-US" sz="7600" dirty="0">
                <a:latin typeface="Arial" panose="020B0604020202020204" pitchFamily="34" charset="0"/>
                <a:cs typeface="Arial" panose="020B0604020202020204" pitchFamily="34" charset="0"/>
              </a:rPr>
              <a:t>related </a:t>
            </a:r>
            <a:r>
              <a:rPr lang="en-US" sz="7600" dirty="0" smtClean="0">
                <a:latin typeface="Arial" panose="020B0604020202020204" pitchFamily="34" charset="0"/>
                <a:cs typeface="Arial" panose="020B0604020202020204" pitchFamily="34" charset="0"/>
              </a:rPr>
              <a:t>parties to investigate </a:t>
            </a:r>
            <a:r>
              <a:rPr lang="en-US" sz="7600" dirty="0">
                <a:latin typeface="Arial" panose="020B0604020202020204" pitchFamily="34" charset="0"/>
                <a:cs typeface="Arial" panose="020B0604020202020204" pitchFamily="34" charset="0"/>
              </a:rPr>
              <a:t>and </a:t>
            </a:r>
            <a:r>
              <a:rPr lang="en-US" sz="7600" dirty="0" smtClean="0">
                <a:latin typeface="Arial" panose="020B0604020202020204" pitchFamily="34" charset="0"/>
                <a:cs typeface="Arial" panose="020B0604020202020204" pitchFamily="34" charset="0"/>
              </a:rPr>
              <a:t>prosecute incidents of domestic </a:t>
            </a:r>
            <a:r>
              <a:rPr lang="en-US" sz="7600" dirty="0">
                <a:latin typeface="Arial" panose="020B0604020202020204" pitchFamily="34" charset="0"/>
                <a:cs typeface="Arial" panose="020B0604020202020204" pitchFamily="34" charset="0"/>
              </a:rPr>
              <a:t>violence,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dating violence, sexual </a:t>
            </a:r>
            <a:r>
              <a:rPr lang="en-US" sz="7600" dirty="0">
                <a:latin typeface="Arial" panose="020B0604020202020204" pitchFamily="34" charset="0"/>
                <a:cs typeface="Arial" panose="020B0604020202020204" pitchFamily="34" charset="0"/>
              </a:rPr>
              <a:t>assault, </a:t>
            </a:r>
            <a:r>
              <a:rPr lang="en-US" sz="7600" dirty="0" smtClean="0">
                <a:latin typeface="Arial" panose="020B0604020202020204" pitchFamily="34" charset="0"/>
                <a:cs typeface="Arial" panose="020B0604020202020204" pitchFamily="34" charset="0"/>
              </a:rPr>
              <a:t>and stalking</a:t>
            </a:r>
            <a:r>
              <a:rPr lang="en-US" sz="7600" dirty="0">
                <a:latin typeface="Arial" panose="020B0604020202020204" pitchFamily="34" charset="0"/>
                <a:cs typeface="Arial" panose="020B0604020202020204" pitchFamily="34" charset="0"/>
              </a:rPr>
              <a:t>, including </a:t>
            </a:r>
            <a:r>
              <a:rPr lang="en-US" sz="7600" dirty="0" smtClean="0">
                <a:latin typeface="Arial" panose="020B0604020202020204" pitchFamily="34" charset="0"/>
                <a:cs typeface="Arial" panose="020B0604020202020204" pitchFamily="34" charset="0"/>
              </a:rPr>
              <a:t>developing  </a:t>
            </a: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multidisciplinary teams focusing </a:t>
            </a:r>
            <a:r>
              <a:rPr lang="en-US" sz="7600" dirty="0">
                <a:latin typeface="Arial" panose="020B0604020202020204" pitchFamily="34" charset="0"/>
                <a:cs typeface="Arial" panose="020B0604020202020204" pitchFamily="34" charset="0"/>
              </a:rPr>
              <a:t>on </a:t>
            </a:r>
            <a:r>
              <a:rPr lang="en-US" sz="7600" dirty="0" smtClean="0">
                <a:latin typeface="Arial" panose="020B0604020202020204" pitchFamily="34" charset="0"/>
                <a:cs typeface="Arial" panose="020B0604020202020204" pitchFamily="34" charset="0"/>
              </a:rPr>
              <a:t>high </a:t>
            </a:r>
            <a:r>
              <a:rPr lang="en-US" sz="7600" dirty="0">
                <a:latin typeface="Arial" panose="020B0604020202020204" pitchFamily="34" charset="0"/>
                <a:cs typeface="Arial" panose="020B0604020202020204" pitchFamily="34" charset="0"/>
              </a:rPr>
              <a:t>risk cases with the goal </a:t>
            </a:r>
            <a:r>
              <a:rPr lang="en-US" sz="7600" dirty="0" smtClean="0">
                <a:latin typeface="Arial" panose="020B0604020202020204" pitchFamily="34" charset="0"/>
                <a:cs typeface="Arial" panose="020B0604020202020204" pitchFamily="34" charset="0"/>
              </a:rPr>
              <a:t>of </a:t>
            </a:r>
            <a:r>
              <a:rPr lang="en-US" sz="7600" dirty="0">
                <a:latin typeface="Arial" panose="020B0604020202020204" pitchFamily="34" charset="0"/>
                <a:cs typeface="Arial" panose="020B0604020202020204" pitchFamily="34" charset="0"/>
              </a:rPr>
              <a:t>preventing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domestic </a:t>
            </a:r>
            <a:r>
              <a:rPr lang="en-US" sz="7600" dirty="0">
                <a:latin typeface="Arial" panose="020B0604020202020204" pitchFamily="34" charset="0"/>
                <a:cs typeface="Arial" panose="020B0604020202020204" pitchFamily="34" charset="0"/>
              </a:rPr>
              <a:t>and </a:t>
            </a:r>
            <a:r>
              <a:rPr lang="en-US" sz="7600" dirty="0" smtClean="0">
                <a:latin typeface="Arial" panose="020B0604020202020204" pitchFamily="34" charset="0"/>
                <a:cs typeface="Arial" panose="020B0604020202020204" pitchFamily="34" charset="0"/>
              </a:rPr>
              <a:t>dating violence </a:t>
            </a:r>
            <a:r>
              <a:rPr lang="en-US" sz="7600" dirty="0">
                <a:latin typeface="Arial" panose="020B0604020202020204" pitchFamily="34" charset="0"/>
                <a:cs typeface="Arial" panose="020B0604020202020204" pitchFamily="34" charset="0"/>
              </a:rPr>
              <a:t>homicides;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endParaRPr lang="en-US" sz="4400" dirty="0">
              <a:solidFill>
                <a:schemeClr val="accent1"/>
              </a:solidFill>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smtClean="0">
                <a:solidFill>
                  <a:schemeClr val="accent1"/>
                </a:solidFill>
                <a:latin typeface="Arial" panose="020B0604020202020204" pitchFamily="34" charset="0"/>
                <a:cs typeface="Arial" panose="020B0604020202020204" pitchFamily="34" charset="0"/>
              </a:rPr>
              <a:t>2. </a:t>
            </a:r>
            <a:r>
              <a:rPr lang="en-US" sz="7600" dirty="0" smtClean="0">
                <a:latin typeface="Arial" panose="020B0604020202020204" pitchFamily="34" charset="0"/>
                <a:cs typeface="Arial" panose="020B0604020202020204" pitchFamily="34" charset="0"/>
              </a:rPr>
              <a:t>Providing </a:t>
            </a:r>
            <a:r>
              <a:rPr lang="en-US" sz="7600" dirty="0">
                <a:latin typeface="Arial" panose="020B0604020202020204" pitchFamily="34" charset="0"/>
                <a:cs typeface="Arial" panose="020B0604020202020204" pitchFamily="34" charset="0"/>
              </a:rPr>
              <a:t>treatment, counseling, advocacy, legal assistance, and other </a:t>
            </a:r>
            <a:r>
              <a:rPr lang="en-US" sz="7600" dirty="0" smtClean="0">
                <a:latin typeface="Arial" panose="020B0604020202020204" pitchFamily="34" charset="0"/>
                <a:cs typeface="Arial" panose="020B0604020202020204" pitchFamily="34" charset="0"/>
              </a:rPr>
              <a:t>long- </a:t>
            </a: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term </a:t>
            </a:r>
            <a:r>
              <a:rPr lang="en-US" sz="7600" dirty="0">
                <a:latin typeface="Arial" panose="020B0604020202020204" pitchFamily="34" charset="0"/>
                <a:cs typeface="Arial" panose="020B0604020202020204" pitchFamily="34" charset="0"/>
              </a:rPr>
              <a:t>and </a:t>
            </a:r>
            <a:r>
              <a:rPr lang="en-US" sz="7600" dirty="0" smtClean="0">
                <a:latin typeface="Arial" panose="020B0604020202020204" pitchFamily="34" charset="0"/>
                <a:cs typeface="Arial" panose="020B0604020202020204" pitchFamily="34" charset="0"/>
              </a:rPr>
              <a:t>short-term victim </a:t>
            </a:r>
            <a:r>
              <a:rPr lang="en-US" sz="7600" dirty="0">
                <a:latin typeface="Arial" panose="020B0604020202020204" pitchFamily="34" charset="0"/>
                <a:cs typeface="Arial" panose="020B0604020202020204" pitchFamily="34" charset="0"/>
              </a:rPr>
              <a:t>and </a:t>
            </a:r>
            <a:r>
              <a:rPr lang="en-US" sz="7600" dirty="0" smtClean="0">
                <a:latin typeface="Arial" panose="020B0604020202020204" pitchFamily="34" charset="0"/>
                <a:cs typeface="Arial" panose="020B0604020202020204" pitchFamily="34" charset="0"/>
              </a:rPr>
              <a:t>population </a:t>
            </a:r>
            <a:r>
              <a:rPr lang="en-US" sz="7600" dirty="0">
                <a:latin typeface="Arial" panose="020B0604020202020204" pitchFamily="34" charset="0"/>
                <a:cs typeface="Arial" panose="020B0604020202020204" pitchFamily="34" charset="0"/>
              </a:rPr>
              <a:t>specific services to adult and minor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victims </a:t>
            </a:r>
            <a:r>
              <a:rPr lang="en-US" sz="7600" dirty="0">
                <a:latin typeface="Arial" panose="020B0604020202020204" pitchFamily="34" charset="0"/>
                <a:cs typeface="Arial" panose="020B0604020202020204" pitchFamily="34" charset="0"/>
              </a:rPr>
              <a:t>of </a:t>
            </a:r>
            <a:r>
              <a:rPr lang="en-US" sz="7600" dirty="0" smtClean="0">
                <a:latin typeface="Arial" panose="020B0604020202020204" pitchFamily="34" charset="0"/>
                <a:cs typeface="Arial" panose="020B0604020202020204" pitchFamily="34" charset="0"/>
              </a:rPr>
              <a:t>domestic </a:t>
            </a:r>
            <a:r>
              <a:rPr lang="en-US" sz="7600" dirty="0">
                <a:latin typeface="Arial" panose="020B0604020202020204" pitchFamily="34" charset="0"/>
                <a:cs typeface="Arial" panose="020B0604020202020204" pitchFamily="34" charset="0"/>
              </a:rPr>
              <a:t>violence, </a:t>
            </a:r>
            <a:r>
              <a:rPr lang="en-US" sz="7600" dirty="0" smtClean="0">
                <a:latin typeface="Arial" panose="020B0604020202020204" pitchFamily="34" charset="0"/>
                <a:cs typeface="Arial" panose="020B0604020202020204" pitchFamily="34" charset="0"/>
              </a:rPr>
              <a:t>dating violence</a:t>
            </a:r>
            <a:r>
              <a:rPr lang="en-US" sz="7600" dirty="0">
                <a:latin typeface="Arial" panose="020B0604020202020204" pitchFamily="34" charset="0"/>
                <a:cs typeface="Arial" panose="020B0604020202020204" pitchFamily="34" charset="0"/>
              </a:rPr>
              <a:t>, sexual </a:t>
            </a:r>
            <a:r>
              <a:rPr lang="en-US" sz="7600" dirty="0" smtClean="0">
                <a:latin typeface="Arial" panose="020B0604020202020204" pitchFamily="34" charset="0"/>
                <a:cs typeface="Arial" panose="020B0604020202020204" pitchFamily="34" charset="0"/>
              </a:rPr>
              <a:t>assault, and stalking </a:t>
            </a:r>
            <a:r>
              <a:rPr lang="en-US" sz="7600" dirty="0">
                <a:latin typeface="Arial" panose="020B0604020202020204" pitchFamily="34" charset="0"/>
                <a:cs typeface="Arial" panose="020B0604020202020204" pitchFamily="34" charset="0"/>
              </a:rPr>
              <a:t>in </a:t>
            </a:r>
            <a:endParaRPr lang="en-US" sz="7600"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7600" dirty="0">
                <a:latin typeface="Arial" panose="020B0604020202020204" pitchFamily="34" charset="0"/>
                <a:cs typeface="Arial" panose="020B0604020202020204" pitchFamily="34" charset="0"/>
              </a:rPr>
              <a:t> </a:t>
            </a:r>
            <a:r>
              <a:rPr lang="en-US" sz="7600" dirty="0" smtClean="0">
                <a:latin typeface="Arial" panose="020B0604020202020204" pitchFamily="34" charset="0"/>
                <a:cs typeface="Arial" panose="020B0604020202020204" pitchFamily="34" charset="0"/>
              </a:rPr>
              <a:t>   rural communities, including </a:t>
            </a:r>
            <a:r>
              <a:rPr lang="en-US" sz="7600" dirty="0">
                <a:latin typeface="Arial" panose="020B0604020202020204" pitchFamily="34" charset="0"/>
                <a:cs typeface="Arial" panose="020B0604020202020204" pitchFamily="34" charset="0"/>
              </a:rPr>
              <a:t>assistance in immigration </a:t>
            </a:r>
            <a:r>
              <a:rPr lang="en-US" sz="7600" dirty="0" smtClean="0">
                <a:latin typeface="Arial" panose="020B0604020202020204" pitchFamily="34" charset="0"/>
                <a:cs typeface="Arial" panose="020B0604020202020204" pitchFamily="34" charset="0"/>
              </a:rPr>
              <a:t>matters</a:t>
            </a:r>
            <a:r>
              <a:rPr lang="en-US" sz="7600" dirty="0">
                <a:latin typeface="Arial" panose="020B0604020202020204" pitchFamily="34" charset="0"/>
                <a:cs typeface="Arial" panose="020B0604020202020204" pitchFamily="34" charset="0"/>
              </a:rPr>
              <a:t>; </a:t>
            </a:r>
          </a:p>
          <a:p>
            <a:pPr marL="0" indent="0">
              <a:buNone/>
            </a:pPr>
            <a:endParaRPr lang="en-US" sz="24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7306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151" y="477079"/>
            <a:ext cx="8029346" cy="904460"/>
          </a:xfrm>
        </p:spPr>
        <p:txBody>
          <a:bodyPr>
            <a:normAutofit fontScale="90000"/>
          </a:bodyPr>
          <a:lstStyle/>
          <a:p>
            <a:r>
              <a:rPr lang="en-US" sz="2800" b="1" dirty="0" smtClean="0">
                <a:latin typeface="Arial" panose="020B0604020202020204" pitchFamily="34" charset="0"/>
                <a:cs typeface="Arial" panose="020B0604020202020204" pitchFamily="34" charset="0"/>
              </a:rPr>
              <a:t/>
            </a:r>
            <a:br>
              <a:rPr lang="en-US" sz="2800" b="1" dirty="0" smtClean="0">
                <a:latin typeface="Arial" panose="020B0604020202020204" pitchFamily="34" charset="0"/>
                <a:cs typeface="Arial" panose="020B0604020202020204" pitchFamily="34" charset="0"/>
              </a:rPr>
            </a:br>
            <a:r>
              <a:rPr lang="en-US" sz="3100" b="1" dirty="0" smtClean="0">
                <a:latin typeface="Arial" panose="020B0604020202020204" pitchFamily="34" charset="0"/>
                <a:cs typeface="Arial" panose="020B0604020202020204" pitchFamily="34" charset="0"/>
              </a:rPr>
              <a:t>Strategies (</a:t>
            </a:r>
            <a:r>
              <a:rPr lang="en-US" sz="3100" b="1" dirty="0" err="1" smtClean="0">
                <a:latin typeface="Arial" panose="020B0604020202020204" pitchFamily="34" charset="0"/>
                <a:cs typeface="Arial" panose="020B0604020202020204" pitchFamily="34" charset="0"/>
              </a:rPr>
              <a:t>con’t</a:t>
            </a:r>
            <a:r>
              <a:rPr lang="en-US" sz="3100" b="1" dirty="0" smtClean="0">
                <a:latin typeface="Arial" panose="020B0604020202020204" pitchFamily="34" charset="0"/>
                <a:cs typeface="Arial" panose="020B0604020202020204" pitchFamily="34" charset="0"/>
              </a:rPr>
              <a:t>)</a:t>
            </a:r>
            <a:endParaRPr lang="en-US" sz="31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07150" y="1500809"/>
            <a:ext cx="9053075" cy="5198165"/>
          </a:xfrm>
        </p:spPr>
        <p:txBody>
          <a:bodyPr>
            <a:normAutofit fontScale="92500"/>
          </a:bodyPr>
          <a:lstStyle/>
          <a:p>
            <a:pPr marL="0" indent="0">
              <a:lnSpc>
                <a:spcPct val="150000"/>
              </a:lnSpc>
              <a:spcBef>
                <a:spcPts val="0"/>
              </a:spcBef>
              <a:buNone/>
            </a:pPr>
            <a:r>
              <a:rPr lang="en-US" sz="1900" dirty="0" smtClean="0">
                <a:solidFill>
                  <a:schemeClr val="accent3">
                    <a:lumMod val="75000"/>
                  </a:schemeClr>
                </a:solidFill>
                <a:latin typeface="Arial" panose="020B0604020202020204" pitchFamily="34" charset="0"/>
                <a:cs typeface="Arial" panose="020B0604020202020204" pitchFamily="34" charset="0"/>
              </a:rPr>
              <a:t>3. </a:t>
            </a:r>
            <a:r>
              <a:rPr lang="en-US" sz="1900" dirty="0" smtClean="0">
                <a:latin typeface="Arial" panose="020B0604020202020204" pitchFamily="34" charset="0"/>
                <a:cs typeface="Arial" panose="020B0604020202020204" pitchFamily="34" charset="0"/>
              </a:rPr>
              <a:t>Working </a:t>
            </a:r>
            <a:r>
              <a:rPr lang="en-US" sz="1900" dirty="0">
                <a:latin typeface="Arial" panose="020B0604020202020204" pitchFamily="34" charset="0"/>
                <a:cs typeface="Arial" panose="020B0604020202020204" pitchFamily="34" charset="0"/>
              </a:rPr>
              <a:t>in cooperation with the community to develop education and prevention strategies directed toward such issues; </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marL="0" indent="0">
              <a:lnSpc>
                <a:spcPct val="150000"/>
              </a:lnSpc>
              <a:spcBef>
                <a:spcPts val="0"/>
              </a:spcBef>
              <a:buNone/>
            </a:pPr>
            <a:r>
              <a:rPr lang="en-US" sz="1900" dirty="0" smtClean="0">
                <a:solidFill>
                  <a:schemeClr val="accent3">
                    <a:lumMod val="75000"/>
                  </a:schemeClr>
                </a:solidFill>
                <a:latin typeface="Arial" panose="020B0604020202020204" pitchFamily="34" charset="0"/>
                <a:cs typeface="Arial" panose="020B0604020202020204" pitchFamily="34" charset="0"/>
              </a:rPr>
              <a:t>4. </a:t>
            </a:r>
            <a:r>
              <a:rPr lang="en-US" sz="1900" dirty="0" smtClean="0">
                <a:latin typeface="Arial" panose="020B0604020202020204" pitchFamily="34" charset="0"/>
                <a:cs typeface="Arial" panose="020B0604020202020204" pitchFamily="34" charset="0"/>
              </a:rPr>
              <a:t>Developing</a:t>
            </a:r>
            <a:r>
              <a:rPr lang="en-US" sz="1900" dirty="0">
                <a:latin typeface="Arial" panose="020B0604020202020204" pitchFamily="34" charset="0"/>
                <a:cs typeface="Arial" panose="020B0604020202020204" pitchFamily="34" charset="0"/>
              </a:rPr>
              <a:t>, enlarging, or strengthening programs addressing sexual assault, including sexual assault forensic examiner programs, Sexual Assault Response Teams, law enforcement training, and programs addressing rape kit backlogs; </a:t>
            </a:r>
            <a:r>
              <a:rPr lang="en-US" sz="1900" dirty="0" smtClean="0">
                <a:latin typeface="Arial" panose="020B0604020202020204" pitchFamily="34" charset="0"/>
                <a:cs typeface="Arial" panose="020B0604020202020204" pitchFamily="34" charset="0"/>
              </a:rPr>
              <a:t>and</a:t>
            </a:r>
          </a:p>
          <a:p>
            <a:pPr marL="0" indent="0">
              <a:lnSpc>
                <a:spcPct val="150000"/>
              </a:lnSpc>
              <a:spcBef>
                <a:spcPts val="0"/>
              </a:spcBef>
              <a:buNone/>
            </a:pPr>
            <a:endParaRPr lang="en-US" sz="1200" dirty="0">
              <a:latin typeface="Arial" panose="020B0604020202020204" pitchFamily="34" charset="0"/>
              <a:cs typeface="Arial" panose="020B0604020202020204" pitchFamily="34" charset="0"/>
            </a:endParaRPr>
          </a:p>
          <a:p>
            <a:pPr marL="0" indent="0">
              <a:lnSpc>
                <a:spcPct val="150000"/>
              </a:lnSpc>
              <a:spcBef>
                <a:spcPts val="0"/>
              </a:spcBef>
              <a:buNone/>
            </a:pPr>
            <a:r>
              <a:rPr lang="en-US" sz="1900" dirty="0" smtClean="0">
                <a:solidFill>
                  <a:schemeClr val="accent3">
                    <a:lumMod val="75000"/>
                  </a:schemeClr>
                </a:solidFill>
                <a:latin typeface="Arial" panose="020B0604020202020204" pitchFamily="34" charset="0"/>
                <a:cs typeface="Arial" panose="020B0604020202020204" pitchFamily="34" charset="0"/>
              </a:rPr>
              <a:t>5. </a:t>
            </a:r>
            <a:r>
              <a:rPr lang="en-US" sz="1900" dirty="0" smtClean="0">
                <a:latin typeface="Arial" panose="020B0604020202020204" pitchFamily="34" charset="0"/>
                <a:cs typeface="Arial" panose="020B0604020202020204" pitchFamily="34" charset="0"/>
              </a:rPr>
              <a:t>Developing </a:t>
            </a:r>
            <a:r>
              <a:rPr lang="en-US" sz="1900" dirty="0">
                <a:latin typeface="Arial" panose="020B0604020202020204" pitchFamily="34" charset="0"/>
                <a:cs typeface="Arial" panose="020B0604020202020204" pitchFamily="34" charset="0"/>
              </a:rPr>
              <a:t>programs and strategies that focus on the specific needs of victims of domestic violence, dating violence, sexual assault, and stalking who reside in remote rural and geographically isolated areas, including addressing the challenges posed by the lack of access to shelters and victims services, and limited law enforcement resources and training, and providing training and resources to Community Health Aides involved in the delivery of Indian Health </a:t>
            </a:r>
            <a:r>
              <a:rPr lang="en-US" sz="1900" dirty="0" smtClean="0">
                <a:latin typeface="Arial" panose="020B0604020202020204" pitchFamily="34" charset="0"/>
                <a:cs typeface="Arial" panose="020B0604020202020204" pitchFamily="34" charset="0"/>
              </a:rPr>
              <a:t>Service programs.</a:t>
            </a:r>
            <a:endParaRPr lang="en-US" sz="19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5092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30357"/>
          </a:xfrm>
        </p:spPr>
        <p:txBody>
          <a:bodyPr>
            <a:normAutofit/>
          </a:bodyPr>
          <a:lstStyle/>
          <a:p>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OVW Priority Areas</a:t>
            </a:r>
            <a:endParaRPr lang="en-US" sz="2400" dirty="0"/>
          </a:p>
        </p:txBody>
      </p:sp>
      <p:sp>
        <p:nvSpPr>
          <p:cNvPr id="3" name="Content Placeholder 2"/>
          <p:cNvSpPr>
            <a:spLocks noGrp="1"/>
          </p:cNvSpPr>
          <p:nvPr>
            <p:ph idx="1"/>
          </p:nvPr>
        </p:nvSpPr>
        <p:spPr>
          <a:xfrm>
            <a:off x="677334" y="1639958"/>
            <a:ext cx="8596668" cy="4899990"/>
          </a:xfrm>
        </p:spPr>
        <p:txBody>
          <a:bodyPr>
            <a:normAutofit fontScale="25000" lnSpcReduction="20000"/>
          </a:bodyPr>
          <a:lstStyle/>
          <a:p>
            <a:pPr marL="0" indent="0">
              <a:lnSpc>
                <a:spcPct val="170000"/>
              </a:lnSpc>
              <a:spcBef>
                <a:spcPts val="0"/>
              </a:spcBef>
              <a:buNone/>
            </a:pPr>
            <a:r>
              <a:rPr lang="en-US" sz="6800" dirty="0">
                <a:latin typeface="Arial" panose="020B0604020202020204" pitchFamily="34" charset="0"/>
                <a:cs typeface="Arial" panose="020B0604020202020204" pitchFamily="34" charset="0"/>
              </a:rPr>
              <a:t>In FY </a:t>
            </a:r>
            <a:r>
              <a:rPr lang="en-US" sz="6800" dirty="0" smtClean="0">
                <a:latin typeface="Arial" panose="020B0604020202020204" pitchFamily="34" charset="0"/>
                <a:cs typeface="Arial" panose="020B0604020202020204" pitchFamily="34" charset="0"/>
              </a:rPr>
              <a:t>2021, </a:t>
            </a:r>
            <a:r>
              <a:rPr lang="en-US" sz="6800" dirty="0">
                <a:latin typeface="Arial" panose="020B0604020202020204" pitchFamily="34" charset="0"/>
                <a:cs typeface="Arial" panose="020B0604020202020204" pitchFamily="34" charset="0"/>
              </a:rPr>
              <a:t>OVW is interested in supporting the </a:t>
            </a:r>
            <a:r>
              <a:rPr lang="en-US" sz="6800" dirty="0" smtClean="0">
                <a:latin typeface="Arial" panose="020B0604020202020204" pitchFamily="34" charset="0"/>
                <a:cs typeface="Arial" panose="020B0604020202020204" pitchFamily="34" charset="0"/>
              </a:rPr>
              <a:t>three priority </a:t>
            </a:r>
            <a:r>
              <a:rPr lang="en-US" sz="6800" dirty="0">
                <a:latin typeface="Arial" panose="020B0604020202020204" pitchFamily="34" charset="0"/>
                <a:cs typeface="Arial" panose="020B0604020202020204" pitchFamily="34" charset="0"/>
              </a:rPr>
              <a:t>areas identified below. Applications proposing activities in the following areas </a:t>
            </a:r>
            <a:r>
              <a:rPr lang="en-US" sz="6800" b="1" dirty="0">
                <a:latin typeface="Arial" panose="020B0604020202020204" pitchFamily="34" charset="0"/>
                <a:cs typeface="Arial" panose="020B0604020202020204" pitchFamily="34" charset="0"/>
              </a:rPr>
              <a:t>will be given special consideration</a:t>
            </a:r>
            <a:r>
              <a:rPr lang="en-US" sz="6800" b="1" dirty="0" smtClean="0">
                <a:latin typeface="Arial" panose="020B0604020202020204" pitchFamily="34" charset="0"/>
                <a:cs typeface="Arial" panose="020B0604020202020204" pitchFamily="34" charset="0"/>
              </a:rPr>
              <a:t>.</a:t>
            </a:r>
          </a:p>
          <a:p>
            <a:pPr marL="0" indent="0">
              <a:lnSpc>
                <a:spcPct val="170000"/>
              </a:lnSpc>
              <a:spcBef>
                <a:spcPts val="0"/>
              </a:spcBef>
              <a:buNone/>
            </a:pPr>
            <a:endParaRPr lang="en-US" sz="4400" dirty="0">
              <a:latin typeface="Arial" panose="020B0604020202020204" pitchFamily="34" charset="0"/>
              <a:cs typeface="Arial" panose="020B0604020202020204" pitchFamily="34" charset="0"/>
            </a:endParaRPr>
          </a:p>
          <a:p>
            <a:pPr marL="457200">
              <a:lnSpc>
                <a:spcPct val="150000"/>
              </a:lnSpc>
              <a:spcBef>
                <a:spcPts val="0"/>
              </a:spcBef>
            </a:pPr>
            <a:r>
              <a:rPr lang="en-US" sz="7200" dirty="0">
                <a:latin typeface="Arial" panose="020B0604020202020204" pitchFamily="34" charset="0"/>
                <a:ea typeface="Calibri" panose="020F0502020204030204" pitchFamily="34" charset="0"/>
                <a:cs typeface="Times New Roman" panose="02020603050405020304" pitchFamily="18" charset="0"/>
              </a:rPr>
              <a:t>1. Reduce violent crime against women and promote victim safety through investing in law enforcement and increasing prosecution.</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Bef>
                <a:spcPts val="0"/>
              </a:spcBef>
            </a:pPr>
            <a:r>
              <a:rPr lang="en-US" sz="800" dirty="0">
                <a:latin typeface="Arial" panose="020B0604020202020204" pitchFamily="34" charset="0"/>
                <a:ea typeface="Calibri" panose="020F0502020204030204" pitchFamily="34" charset="0"/>
                <a:cs typeface="Times New Roman" panose="02020603050405020304" pitchFamily="18" charset="0"/>
              </a:rPr>
              <a:t> </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Bef>
                <a:spcPts val="0"/>
              </a:spcBef>
            </a:pPr>
            <a:r>
              <a:rPr lang="en-US" sz="7200" dirty="0">
                <a:latin typeface="Arial" panose="020B0604020202020204" pitchFamily="34" charset="0"/>
                <a:ea typeface="Calibri" panose="020F0502020204030204" pitchFamily="34" charset="0"/>
                <a:cs typeface="Times New Roman" panose="02020603050405020304" pitchFamily="18" charset="0"/>
              </a:rPr>
              <a:t>2. Empower victims to become survivors by focusing on long-term safety and sustainable economic independence.</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Bef>
                <a:spcPts val="0"/>
              </a:spcBef>
            </a:pPr>
            <a:r>
              <a:rPr lang="en-US" sz="800" dirty="0">
                <a:latin typeface="Arial" panose="020B0604020202020204" pitchFamily="34" charset="0"/>
                <a:ea typeface="Calibri" panose="020F0502020204030204" pitchFamily="34" charset="0"/>
                <a:cs typeface="Times New Roman" panose="02020603050405020304" pitchFamily="18" charset="0"/>
              </a:rPr>
              <a:t> </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Bef>
                <a:spcPts val="0"/>
              </a:spcBef>
            </a:pPr>
            <a:r>
              <a:rPr lang="en-US" sz="7200" dirty="0">
                <a:latin typeface="Arial" panose="020B0604020202020204" pitchFamily="34" charset="0"/>
                <a:ea typeface="Calibri" panose="020F0502020204030204" pitchFamily="34" charset="0"/>
                <a:cs typeface="Times New Roman" panose="02020603050405020304" pitchFamily="18" charset="0"/>
              </a:rPr>
              <a:t>3. Increase resources for courts and Tribes to register protection orders in NCIC and give access to Tribes to crime information systems</a:t>
            </a:r>
            <a:r>
              <a:rPr lang="en-US" sz="7200" dirty="0" smtClean="0">
                <a:latin typeface="Arial" panose="020B0604020202020204" pitchFamily="34" charset="0"/>
                <a:ea typeface="Calibri" panose="020F0502020204030204" pitchFamily="34" charset="0"/>
                <a:cs typeface="Times New Roman" panose="02020603050405020304" pitchFamily="18" charset="0"/>
              </a:rPr>
              <a:t>.</a:t>
            </a:r>
            <a:r>
              <a:rPr lang="en-US" sz="7200" dirty="0">
                <a:latin typeface="Arial" panose="020B0604020202020204" pitchFamily="34" charset="0"/>
                <a:ea typeface="Calibri" panose="020F0502020204030204" pitchFamily="34" charset="0"/>
                <a:cs typeface="Times New Roman" panose="02020603050405020304" pitchFamily="18" charset="0"/>
              </a:rPr>
              <a:t> </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Bef>
                <a:spcPts val="0"/>
              </a:spcBef>
            </a:pPr>
            <a:r>
              <a:rPr lang="en-US" sz="7200" dirty="0">
                <a:latin typeface="Arial" panose="020B0604020202020204" pitchFamily="34" charset="0"/>
                <a:ea typeface="Calibri" panose="020F0502020204030204" pitchFamily="34" charset="0"/>
                <a:cs typeface="Times New Roman" panose="02020603050405020304" pitchFamily="18" charset="0"/>
              </a:rPr>
              <a:t>4. Increase efforts to combat </a:t>
            </a:r>
            <a:r>
              <a:rPr lang="en-US" sz="7200" dirty="0" smtClean="0">
                <a:latin typeface="Arial" panose="020B0604020202020204" pitchFamily="34" charset="0"/>
                <a:ea typeface="Calibri" panose="020F0502020204030204" pitchFamily="34" charset="0"/>
                <a:cs typeface="Times New Roman" panose="02020603050405020304" pitchFamily="18" charset="0"/>
              </a:rPr>
              <a:t>stalking.</a:t>
            </a:r>
            <a:endParaRPr lang="en-US" sz="7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70000"/>
              </a:lnSpc>
              <a:spcBef>
                <a:spcPts val="0"/>
              </a:spcBef>
              <a:buNone/>
            </a:pPr>
            <a:r>
              <a:rPr lang="en-US" sz="6800" dirty="0" smtClean="0">
                <a:latin typeface="Arial" panose="020B0604020202020204" pitchFamily="34" charset="0"/>
                <a:cs typeface="Arial" panose="020B0604020202020204" pitchFamily="34" charset="0"/>
              </a:rPr>
              <a:t>.</a:t>
            </a:r>
          </a:p>
          <a:p>
            <a:pPr marL="0" indent="0">
              <a:lnSpc>
                <a:spcPct val="170000"/>
              </a:lnSpc>
              <a:spcBef>
                <a:spcPts val="0"/>
              </a:spcBef>
              <a:buNone/>
            </a:pPr>
            <a:endParaRPr lang="en-US" sz="4400" b="1" dirty="0" smtClean="0">
              <a:latin typeface="Arial" panose="020B0604020202020204" pitchFamily="34" charset="0"/>
              <a:cs typeface="Arial" panose="020B0604020202020204" pitchFamily="34" charset="0"/>
            </a:endParaRPr>
          </a:p>
          <a:p>
            <a:pPr marL="0" indent="0">
              <a:lnSpc>
                <a:spcPct val="170000"/>
              </a:lnSpc>
              <a:spcBef>
                <a:spcPts val="0"/>
              </a:spcBef>
              <a:buNone/>
            </a:pPr>
            <a:r>
              <a:rPr lang="en-US" sz="6800" b="1" dirty="0" smtClean="0">
                <a:latin typeface="Arial" panose="020B0604020202020204" pitchFamily="34" charset="0"/>
                <a:cs typeface="Arial" panose="020B0604020202020204" pitchFamily="34" charset="0"/>
              </a:rPr>
              <a:t>Applicants are not required to address the OVW Priority Areas.  </a:t>
            </a:r>
            <a:endParaRPr lang="en-US" sz="6800"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760967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Reporting Progress or Status">
  <a:themeElements>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Reporting Progress or Stat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15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15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Reporting Progress or Status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Reporting Progress or Status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5071184334E664A981D5AB62B23B9CB" ma:contentTypeVersion="6" ma:contentTypeDescription="Create a new document." ma:contentTypeScope="" ma:versionID="1deffab93fa866e242ae4dfc2203edd4">
  <xsd:schema xmlns:xsd="http://www.w3.org/2001/XMLSchema" xmlns:xs="http://www.w3.org/2001/XMLSchema" xmlns:p="http://schemas.microsoft.com/office/2006/metadata/properties" xmlns:ns3="a4deab62-39ca-451b-b99d-cfe1f16d066e" targetNamespace="http://schemas.microsoft.com/office/2006/metadata/properties" ma:root="true" ma:fieldsID="bf3a156ce071751811572df502163a99" ns3:_="">
    <xsd:import namespace="a4deab62-39ca-451b-b99d-cfe1f16d066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eab62-39ca-451b-b99d-cfe1f16d06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6818017-F304-480A-9806-7C2EBB48E94D}">
  <ds:schemaRefs>
    <ds:schemaRef ds:uri="http://schemas.microsoft.com/sharepoint/v3/contenttype/forms"/>
  </ds:schemaRefs>
</ds:datastoreItem>
</file>

<file path=customXml/itemProps2.xml><?xml version="1.0" encoding="utf-8"?>
<ds:datastoreItem xmlns:ds="http://schemas.openxmlformats.org/officeDocument/2006/customXml" ds:itemID="{1CB670B0-8224-4F4D-93B8-4D71EF8F8A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eab62-39ca-451b-b99d-cfe1f16d06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12ACB4-DE2C-4B34-90C2-E10DD5A437A9}">
  <ds:schemaRefs>
    <ds:schemaRef ds:uri="http://schemas.microsoft.com/office/2006/documentManagement/types"/>
    <ds:schemaRef ds:uri="a4deab62-39ca-451b-b99d-cfe1f16d066e"/>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Facet</Template>
  <TotalTime>6858</TotalTime>
  <Words>4055</Words>
  <Application>Microsoft Office PowerPoint</Application>
  <PresentationFormat>Widescreen</PresentationFormat>
  <Paragraphs>342</Paragraphs>
  <Slides>39</Slides>
  <Notes>10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39</vt:i4>
      </vt:variant>
    </vt:vector>
  </HeadingPairs>
  <TitlesOfParts>
    <vt:vector size="49" baseType="lpstr">
      <vt:lpstr>ＭＳ Ｐゴシック</vt:lpstr>
      <vt:lpstr>Arial</vt:lpstr>
      <vt:lpstr>Calibri</vt:lpstr>
      <vt:lpstr>Sylfaen</vt:lpstr>
      <vt:lpstr>Times New Roman</vt:lpstr>
      <vt:lpstr>Trebuchet MS</vt:lpstr>
      <vt:lpstr>Verdana</vt:lpstr>
      <vt:lpstr>Wingdings 3</vt:lpstr>
      <vt:lpstr>Facet</vt:lpstr>
      <vt:lpstr>Reporting Progress or Status</vt:lpstr>
      <vt:lpstr> Office on Violence Against Women Rural Domestic Violence, Dating Violence, Sexual Assault, and           Stalking Program</vt:lpstr>
      <vt:lpstr>   Welcome and Introductions</vt:lpstr>
      <vt:lpstr> Deadlines-Submission Dates and Times</vt:lpstr>
      <vt:lpstr> Grants to Support Rural Program</vt:lpstr>
      <vt:lpstr>  Purpose Areas </vt:lpstr>
      <vt:lpstr>Purpose Areas (con’t) </vt:lpstr>
      <vt:lpstr>  Strategies</vt:lpstr>
      <vt:lpstr> Strategies (con’t)</vt:lpstr>
      <vt:lpstr> OVW Priority Areas</vt:lpstr>
      <vt:lpstr>  Statutory Priorities </vt:lpstr>
      <vt:lpstr>  Activities that Compromise Victim Safety and Recovery or Undermine Offender Accountability</vt:lpstr>
      <vt:lpstr>  Out-of-Scope Activities</vt:lpstr>
      <vt:lpstr> Budgets and Award Periods </vt:lpstr>
      <vt:lpstr>Types of Applications </vt:lpstr>
      <vt:lpstr> Eligibility</vt:lpstr>
      <vt:lpstr>Other Program Eligibility Requirements</vt:lpstr>
      <vt:lpstr> Other Program Eligibility Requirements (con’t)</vt:lpstr>
      <vt:lpstr> Other-Program Eligibility Requirements (con’t) </vt:lpstr>
      <vt:lpstr> Other-Program Eligibility Requirements (con’t) </vt:lpstr>
      <vt:lpstr> Application and Submission Information</vt:lpstr>
      <vt:lpstr> Formatting and Technical Requirements</vt:lpstr>
      <vt:lpstr> Application and Submission Information Application Contents</vt:lpstr>
      <vt:lpstr>  Accessibility</vt:lpstr>
      <vt:lpstr>Grants Financial Management Division </vt:lpstr>
      <vt:lpstr>PowerPoint Presentation</vt:lpstr>
      <vt:lpstr>PowerPoint Presentation</vt:lpstr>
      <vt:lpstr> Application and Submission Information Memorandum of Understanding (MOU)/Letters of Support</vt:lpstr>
      <vt:lpstr>Application and Submission Information Memorandum of Understanding (MOU)/Letters of Support (con’t)</vt:lpstr>
      <vt:lpstr>  Additional Application Components</vt:lpstr>
      <vt:lpstr>Registration and Submission </vt:lpstr>
      <vt:lpstr>  Submission Deadlines</vt:lpstr>
      <vt:lpstr>  OVW Policy on Duplicate Applications</vt:lpstr>
      <vt:lpstr>  OVW Policy on Late Submissions</vt:lpstr>
      <vt:lpstr>  Application Review Information</vt:lpstr>
      <vt:lpstr> Federal  Award Administration Information Federal Award Notices</vt:lpstr>
      <vt:lpstr>  Application Checklist</vt:lpstr>
      <vt:lpstr>  Helpful Hints</vt:lpstr>
      <vt:lpstr>  Contact Information</vt:lpstr>
      <vt:lpstr> Thank you</vt:lpstr>
    </vt:vector>
  </TitlesOfParts>
  <Company>JCON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FY2020 Rural Domestic Violence, Dating Violence, SEXUAL ASSAULT, and Stalking Program</dc:title>
  <dc:creator>Pugliese, Suzanne (OVW)</dc:creator>
  <cp:lastModifiedBy>Gaston, Ayesha (OVW)</cp:lastModifiedBy>
  <cp:revision>250</cp:revision>
  <dcterms:created xsi:type="dcterms:W3CDTF">2019-12-06T14:25:15Z</dcterms:created>
  <dcterms:modified xsi:type="dcterms:W3CDTF">2021-03-02T19:59:12Z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0x01010035071184334E664A981D5AB62B23B9CB</vt:lpwstr>
  </property>
</Properties>
</file>